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78" r:id="rId4"/>
    <p:sldId id="274" r:id="rId6"/>
    <p:sldId id="299" r:id="rId7"/>
    <p:sldId id="268" r:id="rId8"/>
    <p:sldId id="270" r:id="rId9"/>
    <p:sldId id="271" r:id="rId10"/>
    <p:sldId id="279" r:id="rId11"/>
    <p:sldId id="280" r:id="rId12"/>
    <p:sldId id="282" r:id="rId13"/>
    <p:sldId id="283" r:id="rId14"/>
    <p:sldId id="284" r:id="rId15"/>
    <p:sldId id="285" r:id="rId16"/>
    <p:sldId id="288" r:id="rId17"/>
    <p:sldId id="289" r:id="rId18"/>
    <p:sldId id="290" r:id="rId19"/>
    <p:sldId id="291" r:id="rId20"/>
    <p:sldId id="298" r:id="rId21"/>
    <p:sldId id="292" r:id="rId22"/>
    <p:sldId id="293" r:id="rId23"/>
    <p:sldId id="294" r:id="rId24"/>
    <p:sldId id="296" r:id="rId25"/>
    <p:sldId id="297" r:id="rId26"/>
    <p:sldId id="295" r:id="rId27"/>
    <p:sldId id="26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779" autoAdjust="0"/>
  </p:normalViewPr>
  <p:slideViewPr>
    <p:cSldViewPr snapToObjects="1">
      <p:cViewPr>
        <p:scale>
          <a:sx n="94" d="100"/>
          <a:sy n="94" d="100"/>
        </p:scale>
        <p:origin x="1272" y="1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C7E198F-3773-4982-9EE8-B93AEED6E57E}" type="datetimeFigureOut">
              <a:rPr lang="en-US" smtClean="0"/>
            </a:fld>
            <a:endParaRPr lang="en-GB"/>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GB"/>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5DA9FD5-6560-4C70-9DA5-A62662DD8420}" type="slidenum">
              <a:rPr lang="en-GB" smtClean="0"/>
            </a:fld>
            <a:endParaRPr lang="en-GB"/>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DA9FD5-6560-4C70-9DA5-A62662DD8420}" type="slidenum">
              <a:rPr lang="en-GB" smtClean="0"/>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DA9FD5-6560-4C70-9DA5-A62662DD8420}" type="slidenum">
              <a:rPr lang="en-GB" smtClean="0"/>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GB" altLang="zh-CN" sz="1200" kern="100" dirty="0">
                <a:effectLst/>
                <a:ea typeface="宋体" panose="02010600030101010101" pitchFamily="2" charset="-122"/>
                <a:cs typeface="Times New Roman" panose="02020603050405020304" pitchFamily="18" charset="0"/>
              </a:rPr>
              <a:t>confusion matrix</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100" kern="100" dirty="0">
                <a:effectLst/>
                <a:ea typeface="宋体" panose="02010600030101010101" pitchFamily="2" charset="-122"/>
                <a:cs typeface="Times New Roman" panose="02020603050405020304" pitchFamily="18" charset="0"/>
              </a:rPr>
              <a:t>confusion matrix</a:t>
            </a:r>
            <a:r>
              <a:rPr lang="zh-CN" altLang="en-US" sz="1100" kern="100" dirty="0">
                <a:effectLst/>
                <a:ea typeface="宋体" panose="02010600030101010101" pitchFamily="2" charset="-122"/>
                <a:cs typeface="Times New Roman" panose="02020603050405020304" pitchFamily="18" charset="0"/>
              </a:rPr>
              <a:t> </a:t>
            </a:r>
            <a:r>
              <a:rPr lang="en-US" altLang="zh-CN" sz="1100" kern="100" dirty="0">
                <a:effectLst/>
                <a:ea typeface="宋体" panose="02010600030101010101" pitchFamily="2" charset="-122"/>
                <a:cs typeface="Times New Roman" panose="02020603050405020304" pitchFamily="18" charset="0"/>
              </a:rPr>
              <a:t>and</a:t>
            </a:r>
            <a:r>
              <a:rPr lang="en-GB" altLang="zh-CN" sz="1100" dirty="0"/>
              <a:t> </a:t>
            </a:r>
            <a:r>
              <a:rPr lang="en-GB" altLang="zh-CN" sz="1200" kern="100" dirty="0">
                <a:effectLst/>
                <a:latin typeface="Calibri" panose="020F0502020204030204" pitchFamily="34" charset="0"/>
                <a:ea typeface="宋体" panose="02010600030101010101" pitchFamily="2" charset="-122"/>
                <a:cs typeface="Times New Roman" panose="02020603050405020304" pitchFamily="18" charset="0"/>
              </a:rPr>
              <a:t>classification report</a:t>
            </a:r>
            <a:endParaRPr lang="en-GB" altLang="zh-CN" sz="1100"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21F2497-7697-A745-83B5-ECBDAF4D8713}" type="slidenum">
              <a:rPr lang="x-none" smtClean="0"/>
            </a:fld>
            <a:endParaRPr lang="x-none"/>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1200" kern="100" dirty="0">
                <a:effectLst/>
                <a:ea typeface="宋体" panose="02010600030101010101" pitchFamily="2" charset="-122"/>
                <a:cs typeface="Times New Roman" panose="02020603050405020304" pitchFamily="18" charset="0"/>
              </a:rPr>
              <a:t>confusion matrix</a:t>
            </a:r>
            <a:r>
              <a:rPr lang="zh-CN" altLang="en-US" sz="1200" kern="100" dirty="0">
                <a:effectLst/>
                <a:ea typeface="宋体" panose="02010600030101010101" pitchFamily="2" charset="-122"/>
                <a:cs typeface="Times New Roman" panose="02020603050405020304" pitchFamily="18" charset="0"/>
              </a:rPr>
              <a:t> </a:t>
            </a:r>
            <a:r>
              <a:rPr lang="en-US" altLang="zh-CN" sz="1200" kern="100" dirty="0">
                <a:effectLst/>
                <a:ea typeface="宋体" panose="02010600030101010101" pitchFamily="2" charset="-122"/>
                <a:cs typeface="Times New Roman" panose="02020603050405020304" pitchFamily="18" charset="0"/>
              </a:rPr>
              <a:t>and</a:t>
            </a:r>
            <a:r>
              <a:rPr lang="en-GB" altLang="zh-CN" sz="1200" dirty="0"/>
              <a:t> </a:t>
            </a:r>
            <a:r>
              <a:rPr lang="en-GB" altLang="zh-CN" sz="1400" kern="100">
                <a:effectLst/>
                <a:latin typeface="Calibri" panose="020F0502020204030204" pitchFamily="34" charset="0"/>
                <a:ea typeface="宋体" panose="02010600030101010101" pitchFamily="2" charset="-122"/>
                <a:cs typeface="Times New Roman" panose="02020603050405020304" pitchFamily="18" charset="0"/>
              </a:rPr>
              <a:t>classification report</a:t>
            </a:r>
            <a:endParaRPr lang="en-GB" altLang="zh-CN" sz="12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DA9FD5-6560-4C70-9DA5-A62662DD8420}" type="slidenum">
              <a:rPr lang="en-GB" smtClean="0"/>
            </a:fld>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GB" dirty="0"/>
          </a:p>
        </p:txBody>
      </p:sp>
      <p:sp>
        <p:nvSpPr>
          <p:cNvPr id="4" name="灯片编号占位符 3"/>
          <p:cNvSpPr>
            <a:spLocks noGrp="1"/>
          </p:cNvSpPr>
          <p:nvPr>
            <p:ph type="sldNum" sz="quarter" idx="10"/>
          </p:nvPr>
        </p:nvSpPr>
        <p:spPr/>
        <p:txBody>
          <a:bodyPr/>
          <a:lstStyle/>
          <a:p>
            <a:fld id="{35DA9FD5-6560-4C70-9DA5-A62662DD8420}" type="slidenum">
              <a:rPr lang="en-GB" smtClean="0"/>
            </a:fld>
            <a:endParaRPr lang="en-GB"/>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x-none" dirty="0"/>
          </a:p>
        </p:txBody>
      </p:sp>
      <p:sp>
        <p:nvSpPr>
          <p:cNvPr id="4" name="Slide Number Placeholder 3"/>
          <p:cNvSpPr>
            <a:spLocks noGrp="1"/>
          </p:cNvSpPr>
          <p:nvPr>
            <p:ph type="sldNum" sz="quarter" idx="5"/>
          </p:nvPr>
        </p:nvSpPr>
        <p:spPr/>
        <p:txBody>
          <a:bodyPr/>
          <a:lstStyle/>
          <a:p>
            <a:fld id="{121F2497-7697-A745-83B5-ECBDAF4D8713}" type="slidenum">
              <a:rPr lang="x-none" smtClean="0"/>
            </a:fld>
            <a:endParaRPr lang="x-none"/>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DA9FD5-6560-4C70-9DA5-A62662DD8420}" type="slidenum">
              <a:rPr lang="en-GB" smtClean="0"/>
            </a:fld>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DA9FD5-6560-4C70-9DA5-A62662DD8420}" type="slidenum">
              <a:rPr lang="en-GB" smtClean="0"/>
            </a:fld>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DA9FD5-6560-4C70-9DA5-A62662DD8420}" type="slidenum">
              <a:rPr lang="en-GB" smtClean="0"/>
            </a:fld>
            <a:endParaRPr lang="en-GB"/>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sz="1800" dirty="0">
                <a:solidFill>
                  <a:srgbClr val="000008"/>
                </a:solidFill>
                <a:effectLst/>
                <a:latin typeface="TimesNewRomanPSMT" panose="02020603050405020304"/>
              </a:rPr>
              <a:t>From the above analysis we can see that in terms of distinguish the 26 letters, all the 16 attributes ('letter', '</a:t>
            </a:r>
            <a:r>
              <a:rPr lang="en-GB" altLang="zh-CN" sz="1800" dirty="0" err="1">
                <a:solidFill>
                  <a:srgbClr val="000008"/>
                </a:solidFill>
                <a:effectLst/>
                <a:latin typeface="TimesNewRomanPSMT" panose="02020603050405020304"/>
              </a:rPr>
              <a:t>xbox</a:t>
            </a:r>
            <a:r>
              <a:rPr lang="en-GB" altLang="zh-CN" sz="1800" dirty="0">
                <a:solidFill>
                  <a:srgbClr val="000008"/>
                </a:solidFill>
                <a:effectLst/>
                <a:latin typeface="TimesNewRomanPSMT" panose="02020603050405020304"/>
              </a:rPr>
              <a:t>', '</a:t>
            </a:r>
            <a:r>
              <a:rPr lang="en-GB" altLang="zh-CN" sz="1800" dirty="0" err="1">
                <a:solidFill>
                  <a:srgbClr val="000008"/>
                </a:solidFill>
                <a:effectLst/>
                <a:latin typeface="TimesNewRomanPSMT" panose="02020603050405020304"/>
              </a:rPr>
              <a:t>ybox</a:t>
            </a:r>
            <a:r>
              <a:rPr lang="en-GB" altLang="zh-CN" sz="1800" dirty="0">
                <a:solidFill>
                  <a:srgbClr val="000008"/>
                </a:solidFill>
                <a:effectLst/>
                <a:latin typeface="TimesNewRomanPSMT" panose="02020603050405020304"/>
              </a:rPr>
              <a:t>', 'width', 'height', '</a:t>
            </a:r>
            <a:r>
              <a:rPr lang="en-GB" altLang="zh-CN" sz="1800" dirty="0" err="1">
                <a:solidFill>
                  <a:srgbClr val="000008"/>
                </a:solidFill>
                <a:effectLst/>
                <a:latin typeface="TimesNewRomanPSMT" panose="02020603050405020304"/>
              </a:rPr>
              <a:t>onpix</a:t>
            </a:r>
            <a:r>
              <a:rPr lang="en-GB" altLang="zh-CN" sz="1800" dirty="0">
                <a:solidFill>
                  <a:srgbClr val="000008"/>
                </a:solidFill>
                <a:effectLst/>
                <a:latin typeface="TimesNewRomanPSMT" panose="02020603050405020304"/>
              </a:rPr>
              <a:t>', '</a:t>
            </a:r>
            <a:r>
              <a:rPr lang="en-GB" altLang="zh-CN" sz="1800" dirty="0" err="1">
                <a:solidFill>
                  <a:srgbClr val="000008"/>
                </a:solidFill>
                <a:effectLst/>
                <a:latin typeface="TimesNewRomanPSMT" panose="02020603050405020304"/>
              </a:rPr>
              <a:t>xbar</a:t>
            </a:r>
            <a:r>
              <a:rPr lang="en-GB" altLang="zh-CN" sz="1800" dirty="0">
                <a:solidFill>
                  <a:srgbClr val="000008"/>
                </a:solidFill>
                <a:effectLst/>
                <a:latin typeface="TimesNewRomanPSMT" panose="02020603050405020304"/>
              </a:rPr>
              <a:t>','</a:t>
            </a:r>
            <a:r>
              <a:rPr lang="en-GB" altLang="zh-CN" sz="1800" dirty="0" err="1">
                <a:solidFill>
                  <a:srgbClr val="000008"/>
                </a:solidFill>
                <a:effectLst/>
                <a:latin typeface="TimesNewRomanPSMT" panose="02020603050405020304"/>
              </a:rPr>
              <a:t>ybar</a:t>
            </a:r>
            <a:r>
              <a:rPr lang="en-GB" altLang="zh-CN" sz="1800" dirty="0">
                <a:solidFill>
                  <a:srgbClr val="000008"/>
                </a:solidFill>
                <a:effectLst/>
                <a:latin typeface="TimesNewRomanPSMT" panose="02020603050405020304"/>
              </a:rPr>
              <a:t>', 'x2bar', </a:t>
            </a:r>
            <a:endParaRPr lang="en-GB" altLang="zh-CN" dirty="0"/>
          </a:p>
          <a:p>
            <a:r>
              <a:rPr lang="en-GB" altLang="zh-CN" sz="1800" dirty="0">
                <a:solidFill>
                  <a:srgbClr val="000008"/>
                </a:solidFill>
                <a:effectLst/>
                <a:latin typeface="TimesNewRomanPSMT" panose="02020603050405020304"/>
              </a:rPr>
              <a:t>'y2bar', '</a:t>
            </a:r>
            <a:r>
              <a:rPr lang="en-GB" altLang="zh-CN" sz="1800" dirty="0" err="1">
                <a:solidFill>
                  <a:srgbClr val="000008"/>
                </a:solidFill>
                <a:effectLst/>
                <a:latin typeface="TimesNewRomanPSMT" panose="02020603050405020304"/>
              </a:rPr>
              <a:t>xybar</a:t>
            </a:r>
            <a:r>
              <a:rPr lang="en-GB" altLang="zh-CN" sz="1800" dirty="0">
                <a:solidFill>
                  <a:srgbClr val="000008"/>
                </a:solidFill>
                <a:effectLst/>
                <a:latin typeface="TimesNewRomanPSMT" panose="02020603050405020304"/>
              </a:rPr>
              <a:t>', 'x2ybar', 'xy2bar', '</a:t>
            </a:r>
            <a:r>
              <a:rPr lang="en-GB" altLang="zh-CN" sz="1800" dirty="0" err="1">
                <a:solidFill>
                  <a:srgbClr val="000008"/>
                </a:solidFill>
                <a:effectLst/>
                <a:latin typeface="TimesNewRomanPSMT" panose="02020603050405020304"/>
              </a:rPr>
              <a:t>xedge</a:t>
            </a:r>
            <a:r>
              <a:rPr lang="en-GB" altLang="zh-CN" sz="1800" dirty="0">
                <a:solidFill>
                  <a:srgbClr val="000008"/>
                </a:solidFill>
                <a:effectLst/>
                <a:latin typeface="TimesNewRomanPSMT" panose="02020603050405020304"/>
              </a:rPr>
              <a:t>','</a:t>
            </a:r>
            <a:r>
              <a:rPr lang="en-GB" altLang="zh-CN" sz="1800" dirty="0" err="1">
                <a:solidFill>
                  <a:srgbClr val="000008"/>
                </a:solidFill>
                <a:effectLst/>
                <a:latin typeface="TimesNewRomanPSMT" panose="02020603050405020304"/>
              </a:rPr>
              <a:t>xedgey</a:t>
            </a:r>
            <a:r>
              <a:rPr lang="en-GB" altLang="zh-CN" sz="1800" dirty="0">
                <a:solidFill>
                  <a:srgbClr val="000008"/>
                </a:solidFill>
                <a:effectLst/>
                <a:latin typeface="TimesNewRomanPSMT" panose="02020603050405020304"/>
              </a:rPr>
              <a:t>', '</a:t>
            </a:r>
            <a:r>
              <a:rPr lang="en-GB" altLang="zh-CN" sz="1800" dirty="0" err="1">
                <a:solidFill>
                  <a:srgbClr val="000008"/>
                </a:solidFill>
                <a:effectLst/>
                <a:latin typeface="TimesNewRomanPSMT" panose="02020603050405020304"/>
              </a:rPr>
              <a:t>yedge</a:t>
            </a:r>
            <a:r>
              <a:rPr lang="en-GB" altLang="zh-CN" sz="1800" dirty="0">
                <a:solidFill>
                  <a:srgbClr val="000008"/>
                </a:solidFill>
                <a:effectLst/>
                <a:latin typeface="TimesNewRomanPSMT" panose="02020603050405020304"/>
              </a:rPr>
              <a:t>', '</a:t>
            </a:r>
            <a:r>
              <a:rPr lang="en-GB" altLang="zh-CN" sz="1800" dirty="0" err="1">
                <a:solidFill>
                  <a:srgbClr val="000008"/>
                </a:solidFill>
                <a:effectLst/>
                <a:latin typeface="TimesNewRomanPSMT" panose="02020603050405020304"/>
              </a:rPr>
              <a:t>yedgex</a:t>
            </a:r>
            <a:r>
              <a:rPr lang="en-GB" altLang="zh-CN" sz="1800" dirty="0">
                <a:solidFill>
                  <a:srgbClr val="000008"/>
                </a:solidFill>
                <a:effectLst/>
                <a:latin typeface="TimesNewRomanPSMT" panose="02020603050405020304"/>
              </a:rPr>
              <a:t>') need to be used.</a:t>
            </a:r>
            <a:endParaRPr lang="en-GB" altLang="zh-CN" dirty="0"/>
          </a:p>
          <a:p>
            <a:endParaRPr kumimoji="1" lang="zh-CN" altLang="en-US" dirty="0"/>
          </a:p>
        </p:txBody>
      </p:sp>
      <p:sp>
        <p:nvSpPr>
          <p:cNvPr id="4" name="灯片编号占位符 3"/>
          <p:cNvSpPr>
            <a:spLocks noGrp="1"/>
          </p:cNvSpPr>
          <p:nvPr>
            <p:ph type="sldNum" sz="quarter" idx="5"/>
          </p:nvPr>
        </p:nvSpPr>
        <p:spPr/>
        <p:txBody>
          <a:bodyPr/>
          <a:lstStyle/>
          <a:p>
            <a:fld id="{35DA9FD5-6560-4C70-9DA5-A62662DD8420}" type="slidenum">
              <a:rPr lang="en-GB" smtClean="0"/>
            </a:fld>
            <a:endParaRPr lang="en-GB"/>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5DA9FD5-6560-4C70-9DA5-A62662DD8420}" type="slidenum">
              <a:rPr lang="en-GB" smtClean="0"/>
            </a:fld>
            <a:endParaRPr lang="en-GB"/>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DDD96810-5678-497E-B8FD-9222F7902B8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C4DBF9-CB36-4FE0-882F-4D74866DE913}"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DD96810-5678-497E-B8FD-9222F7902B8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C4DBF9-CB36-4FE0-882F-4D74866DE91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10;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DD96810-5678-497E-B8FD-9222F7902B8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C4DBF9-CB36-4FE0-882F-4D74866DE91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DDD96810-5678-497E-B8FD-9222F7902B8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C4DBF9-CB36-4FE0-882F-4D74866DE913}"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DDD96810-5678-497E-B8FD-9222F7902B8E}"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AC4DBF9-CB36-4FE0-882F-4D74866DE913}" type="slidenum">
              <a:rPr lang="zh-CN" altLang="en-US" smtClean="0"/>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DDD96810-5678-497E-B8FD-9222F7902B8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C4DBF9-CB36-4FE0-882F-4D74866DE91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DDD96810-5678-497E-B8FD-9222F7902B8E}"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AC4DBF9-CB36-4FE0-882F-4D74866DE91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DDD96810-5678-497E-B8FD-9222F7902B8E}"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AC4DBF9-CB36-4FE0-882F-4D74866DE91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DDD96810-5678-497E-B8FD-9222F7902B8E}" type="datetimeFigureOut">
              <a:rPr lang="zh-CN" altLang="en-US" smtClean="0"/>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6AC4DBF9-CB36-4FE0-882F-4D74866DE91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DD96810-5678-497E-B8FD-9222F7902B8E}" type="datetimeFigureOut">
              <a:rPr lang="zh-CN" altLang="en-US" smtClean="0"/>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AC4DBF9-CB36-4FE0-882F-4D74866DE91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DDD96810-5678-497E-B8FD-9222F7902B8E}"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AC4DBF9-CB36-4FE0-882F-4D74866DE91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DD96810-5678-497E-B8FD-9222F7902B8E}" type="datetimeFigureOut">
              <a:rPr lang="zh-CN" altLang="en-US" smtClean="0"/>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AC4DBF9-CB36-4FE0-882F-4D74866DE913}" type="slidenum">
              <a:rPr lang="zh-CN" altLang="en-US" smtClean="0"/>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17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800" kern="1200">
          <a:solidFill>
            <a:schemeClr val="tx1">
              <a:lumMod val="75000"/>
              <a:lumOff val="25000"/>
            </a:schemeClr>
          </a:solidFill>
          <a:latin typeface="+mn-lt"/>
          <a:ea typeface="+mn-ea"/>
          <a:cs typeface="+mn-cs"/>
        </a:defRPr>
      </a:lvl2pPr>
      <a:lvl3pPr marL="56705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3pPr>
      <a:lvl4pPr marL="74993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4pPr>
      <a:lvl5pPr marL="932815" indent="-18288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5pPr>
      <a:lvl6pPr marL="109982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6pPr>
      <a:lvl7pPr marL="129984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7pPr>
      <a:lvl8pPr marL="1499870"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8pPr>
      <a:lvl9pPr marL="1699895" indent="-228600" algn="l" defTabSz="914400" rtl="0" eaLnBrk="1" latinLnBrk="0" hangingPunct="1">
        <a:lnSpc>
          <a:spcPct val="90000"/>
        </a:lnSpc>
        <a:spcBef>
          <a:spcPts val="200"/>
        </a:spcBef>
        <a:spcAft>
          <a:spcPts val="400"/>
        </a:spcAft>
        <a:buClr>
          <a:schemeClr val="accent1"/>
        </a:buClr>
        <a:buFont typeface="Calibri" panose="020F0502020204030204"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8.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svg"/><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p:cNvSpPr>
            <a:spLocks noGrp="1" noRot="1" noChangeAspect="1" noMove="1" noResize="1" noEditPoints="1" noAdjustHandles="1" noChangeArrowheads="1" noChangeShapeType="1" noTextEdit="1"/>
          </p:cNvSpPr>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2" name="Rectangle 21"/>
          <p:cNvSpPr>
            <a:spLocks noGrp="1" noRot="1" noChangeAspect="1" noMove="1" noResize="1" noEditPoints="1" noAdjustHandles="1" noChangeArrowheads="1" noChangeShapeType="1" noTextEdit="1"/>
          </p:cNvSpPr>
          <p:nvPr/>
        </p:nvSpPr>
        <p:spPr>
          <a:xfrm>
            <a:off x="5275816"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4" name="Rectangle 23"/>
          <p:cNvSpPr>
            <a:spLocks noGrp="1" noRot="1" noChangeAspect="1" noMove="1" noResize="1" noEditPoints="1" noAdjustHandles="1" noChangeArrowheads="1" noChangeShapeType="1" noTextEdit="1"/>
          </p:cNvSpPr>
          <p:nvPr/>
        </p:nvSpPr>
        <p:spPr bwMode="white">
          <a:xfrm>
            <a:off x="5339824" y="0"/>
            <a:ext cx="68583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矩形 4"/>
          <p:cNvSpPr/>
          <p:nvPr/>
        </p:nvSpPr>
        <p:spPr>
          <a:xfrm>
            <a:off x="5838935" y="388620"/>
            <a:ext cx="5542398" cy="3566160"/>
          </a:xfrm>
          <a:prstGeom prst="rect">
            <a:avLst/>
          </a:prstGeom>
        </p:spPr>
        <p:txBody>
          <a:bodyPr vert="horz" lIns="91440" tIns="45720" rIns="91440" bIns="45720" rtlCol="0" anchor="b">
            <a:normAutofit/>
            <a:scene3d>
              <a:camera prst="orthographicFront"/>
              <a:lightRig rig="soft" dir="t">
                <a:rot lat="0" lon="0" rev="15600000"/>
              </a:lightRig>
            </a:scene3d>
            <a:sp3d extrusionH="57150" prstMaterial="softEdge">
              <a:bevelT w="25400" h="38100"/>
            </a:sp3d>
          </a:bodyPr>
          <a:lstStyle/>
          <a:p>
            <a:pPr>
              <a:lnSpc>
                <a:spcPct val="85000"/>
              </a:lnSpc>
              <a:spcBef>
                <a:spcPct val="0"/>
              </a:spcBef>
              <a:spcAft>
                <a:spcPts val="600"/>
              </a:spcAft>
            </a:pPr>
            <a:r>
              <a:rPr lang="en-US" altLang="zh-CN" sz="8000" b="1" spc="-50" dirty="0">
                <a:ln w="12700" cmpd="sng">
                  <a:solidFill>
                    <a:schemeClr val="accent4"/>
                  </a:solidFill>
                  <a:prstDash val="solid"/>
                </a:ln>
                <a:solidFill>
                  <a:srgbClr val="FFFFFF"/>
                </a:solidFill>
                <a:latin typeface="+mj-lt"/>
                <a:ea typeface="+mj-ea"/>
                <a:cs typeface="+mj-cs"/>
              </a:rPr>
              <a:t>IE 6600 Final Presentation</a:t>
            </a:r>
            <a:endParaRPr lang="en-US" altLang="zh-CN" sz="8000" b="1" spc="-50" dirty="0">
              <a:ln w="12700" cmpd="sng">
                <a:solidFill>
                  <a:schemeClr val="accent4"/>
                </a:solidFill>
                <a:prstDash val="solid"/>
              </a:ln>
              <a:solidFill>
                <a:srgbClr val="FFFFFF"/>
              </a:solidFill>
              <a:latin typeface="+mj-lt"/>
              <a:ea typeface="+mj-ea"/>
              <a:cs typeface="+mj-cs"/>
            </a:endParaRPr>
          </a:p>
        </p:txBody>
      </p:sp>
      <p:sp>
        <p:nvSpPr>
          <p:cNvPr id="3" name="副标题 2"/>
          <p:cNvSpPr>
            <a:spLocks noGrp="1"/>
          </p:cNvSpPr>
          <p:nvPr>
            <p:ph type="subTitle" idx="1"/>
          </p:nvPr>
        </p:nvSpPr>
        <p:spPr>
          <a:xfrm>
            <a:off x="5961343" y="4455620"/>
            <a:ext cx="5542399" cy="1143000"/>
          </a:xfrm>
        </p:spPr>
        <p:txBody>
          <a:bodyPr vert="horz" lIns="91440" tIns="45720" rIns="91440" bIns="45720" rtlCol="0">
            <a:normAutofit/>
          </a:bodyPr>
          <a:lstStyle/>
          <a:p>
            <a:r>
              <a:rPr lang="en-GB" altLang="zh-CN" sz="2800" b="1" dirty="0"/>
              <a:t>Classification on the UCI Letter Recognition Dataset </a:t>
            </a:r>
            <a:endParaRPr lang="en-GB" altLang="zh-CN" sz="2800" b="1" dirty="0"/>
          </a:p>
          <a:p>
            <a:endParaRPr lang="en-US" altLang="zh-CN" b="1" i="0" dirty="0">
              <a:solidFill>
                <a:schemeClr val="bg2"/>
              </a:solidFill>
              <a:effectLst/>
            </a:endParaRPr>
          </a:p>
        </p:txBody>
      </p:sp>
      <p:pic>
        <p:nvPicPr>
          <p:cNvPr id="6" name="图片 5"/>
          <p:cNvPicPr>
            <a:picLocks noChangeAspect="1"/>
          </p:cNvPicPr>
          <p:nvPr/>
        </p:nvPicPr>
        <p:blipFill>
          <a:blip r:embed="rId1"/>
          <a:stretch>
            <a:fillRect/>
          </a:stretch>
        </p:blipFill>
        <p:spPr>
          <a:xfrm>
            <a:off x="519303" y="1030463"/>
            <a:ext cx="4257402" cy="4797073"/>
          </a:xfrm>
          <a:prstGeom prst="rect">
            <a:avLst/>
          </a:prstGeom>
        </p:spPr>
      </p:pic>
      <p:cxnSp>
        <p:nvCxnSpPr>
          <p:cNvPr id="26" name="Straight Connector 25"/>
          <p:cNvCxnSpPr>
            <a:cxnSpLocks noGrp="1" noRot="1" noChangeAspect="1" noMove="1" noResize="1" noEditPoints="1" noAdjustHandles="1" noChangeArrowheads="1" noChangeShapeType="1"/>
          </p:cNvCxnSpPr>
          <p:nvPr/>
        </p:nvCxnSpPr>
        <p:spPr>
          <a:xfrm>
            <a:off x="5961343" y="4343400"/>
            <a:ext cx="5202616" cy="0"/>
          </a:xfrm>
          <a:prstGeom prst="line">
            <a:avLst/>
          </a:prstGeom>
          <a:ln w="6350">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191344" y="1433351"/>
            <a:ext cx="3672408" cy="3991298"/>
          </a:xfrm>
        </p:spPr>
        <p:txBody>
          <a:bodyPr vert="horz" lIns="91440" tIns="45720" rIns="91440" bIns="45720" rtlCol="0" anchor="b">
            <a:noAutofit/>
          </a:bodyPr>
          <a:lstStyle/>
          <a:p>
            <a:r>
              <a:rPr lang="en-GB" altLang="zh-CN" sz="6600" b="1" dirty="0"/>
              <a:t>Modeling and Model Evaluation</a:t>
            </a:r>
            <a:endParaRPr lang="en-GB" altLang="zh-CN" sz="6600" dirty="0"/>
          </a:p>
        </p:txBody>
      </p:sp>
      <p:sp>
        <p:nvSpPr>
          <p:cNvPr id="2" name="内容占位符 4"/>
          <p:cNvSpPr>
            <a:spLocks noGrp="1"/>
          </p:cNvSpPr>
          <p:nvPr>
            <p:ph idx="1"/>
          </p:nvPr>
        </p:nvSpPr>
        <p:spPr>
          <a:xfrm>
            <a:off x="4799856" y="1253331"/>
            <a:ext cx="5976664" cy="4351338"/>
          </a:xfrm>
        </p:spPr>
        <p:txBody>
          <a:bodyPr>
            <a:normAutofit fontScale="47500" lnSpcReduction="20000"/>
          </a:bodyPr>
          <a:lstStyle/>
          <a:p>
            <a:pPr marL="0" indent="0">
              <a:buNone/>
            </a:pPr>
            <a:endParaRPr lang="en-GB" altLang="zh-CN" dirty="0"/>
          </a:p>
          <a:p>
            <a:pPr marL="0" lvl="1" indent="0">
              <a:lnSpc>
                <a:spcPct val="120000"/>
              </a:lnSpc>
              <a:spcBef>
                <a:spcPts val="1200"/>
              </a:spcBef>
              <a:spcAft>
                <a:spcPts val="200"/>
              </a:spcAft>
              <a:buSzPct val="100000"/>
              <a:buNone/>
              <a:defRPr/>
            </a:pPr>
            <a:r>
              <a:rPr lang="en-GB" altLang="zh-CN" sz="11200" dirty="0"/>
              <a:t>Model used:</a:t>
            </a:r>
            <a:endParaRPr lang="en-GB" altLang="zh-CN" sz="11200" dirty="0"/>
          </a:p>
          <a:p>
            <a:pPr marL="91440" lvl="1" indent="-91440">
              <a:lnSpc>
                <a:spcPct val="120000"/>
              </a:lnSpc>
              <a:spcBef>
                <a:spcPts val="1200"/>
              </a:spcBef>
              <a:spcAft>
                <a:spcPts val="200"/>
              </a:spcAft>
              <a:buSzPct val="100000"/>
              <a:buFont typeface="Arial" panose="020B0604020202090204" pitchFamily="34" charset="0"/>
              <a:buChar char="•"/>
              <a:defRPr/>
            </a:pPr>
            <a:r>
              <a:rPr lang="en-GB" altLang="zh-CN" sz="11200" dirty="0"/>
              <a:t>SVC</a:t>
            </a:r>
            <a:endParaRPr lang="en-GB" altLang="zh-CN" sz="11200" dirty="0"/>
          </a:p>
          <a:p>
            <a:pPr marL="91440" lvl="1" indent="-91440">
              <a:lnSpc>
                <a:spcPct val="120000"/>
              </a:lnSpc>
              <a:spcBef>
                <a:spcPts val="1200"/>
              </a:spcBef>
              <a:spcAft>
                <a:spcPts val="200"/>
              </a:spcAft>
              <a:buSzPct val="100000"/>
              <a:buFont typeface="Arial" panose="020B0604020202090204" pitchFamily="34" charset="0"/>
              <a:buChar char="•"/>
              <a:defRPr/>
            </a:pPr>
            <a:r>
              <a:rPr lang="en-GB" altLang="zh-CN" sz="11200" dirty="0"/>
              <a:t>Decision Tree </a:t>
            </a:r>
            <a:endParaRPr lang="en-GB" altLang="zh-CN" sz="11200" dirty="0"/>
          </a:p>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11200" dirty="0"/>
              <a:t>KNN</a:t>
            </a:r>
            <a:endParaRPr lang="en-US" altLang="zh-CN" sz="2000" dirty="0"/>
          </a:p>
          <a:p>
            <a:pPr marL="514350" indent="-514350">
              <a:buFont typeface="+mj-lt"/>
              <a:buAutoNum type="arabicPeriod"/>
            </a:pPr>
            <a:endParaRPr lang="en-US" altLang="zh-CN" dirty="0"/>
          </a:p>
          <a:p>
            <a:pPr marL="292735" lvl="1" indent="0">
              <a:buNone/>
            </a:pPr>
            <a:endParaRPr lang="en-GB" altLang="zh-CN" dirty="0"/>
          </a:p>
          <a:p>
            <a:pPr marL="807085" lvl="1" indent="-514350">
              <a:buFont typeface="+mj-lt"/>
              <a:buAutoNum type="arabicPeriod"/>
            </a:pPr>
            <a:endParaRPr lang="en-GB" altLang="zh-CN" dirty="0"/>
          </a:p>
          <a:p>
            <a:pPr marL="514350" indent="-514350">
              <a:buFont typeface="+mj-lt"/>
              <a:buAutoNum type="arabicPeriod"/>
            </a:pPr>
            <a:endParaRPr lang="en-GB" altLang="zh-CN" dirty="0"/>
          </a:p>
          <a:p>
            <a:pPr marL="514350" indent="-514350">
              <a:buFont typeface="+mj-lt"/>
              <a:buAutoNum type="arabicPeriod"/>
            </a:pPr>
            <a:endParaRPr lang="en-GB" altLang="zh-CN" dirty="0"/>
          </a:p>
          <a:p>
            <a:pPr marL="514350" indent="-514350">
              <a:buFont typeface="+mj-lt"/>
              <a:buAutoNum type="arabicPeriod"/>
            </a:pPr>
            <a:endParaRPr lang="en-US" altLang="zh-CN" sz="4400" dirty="0">
              <a:latin typeface="Times New Roman" panose="02020603050405020304" pitchFamily="18" charset="0"/>
              <a:ea typeface="等线" panose="02010600030101010101" pitchFamily="2" charset="-122"/>
            </a:endParaRPr>
          </a:p>
          <a:p>
            <a:pPr marL="0" indent="0">
              <a:buNone/>
            </a:pPr>
            <a:endParaRPr lang="en-US" altLang="zh-CN" sz="3200" dirty="0">
              <a:latin typeface="Times New Roman" panose="02020603050405020304" pitchFamily="18" charset="0"/>
              <a:ea typeface="等线" panose="02010600030101010101" pitchFamily="2" charset="-122"/>
            </a:endParaRPr>
          </a:p>
          <a:p>
            <a:endParaRPr lang="en-US" altLang="zh-CN" sz="3200" dirty="0">
              <a:effectLst/>
              <a:latin typeface="Times New Roman" panose="02020603050405020304" pitchFamily="18" charset="0"/>
              <a:ea typeface="等线" panose="02010600030101010101" pitchFamily="2" charset="-122"/>
            </a:endParaRPr>
          </a:p>
          <a:p>
            <a:pPr marL="0" indent="0">
              <a:buNone/>
            </a:pPr>
            <a:endParaRPr lang="en-US" altLang="zh-CN" sz="3200" dirty="0">
              <a:effectLst/>
              <a:latin typeface="Times New Roman" panose="02020603050405020304" pitchFamily="18" charset="0"/>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4" name="内容占位符 3"/>
          <p:cNvSpPr>
            <a:spLocks noGrp="1"/>
          </p:cNvSpPr>
          <p:nvPr>
            <p:ph idx="1"/>
          </p:nvPr>
        </p:nvSpPr>
        <p:spPr>
          <a:xfrm>
            <a:off x="1147445" y="1812925"/>
            <a:ext cx="10407650" cy="4633595"/>
          </a:xfrm>
        </p:spPr>
        <p:txBody>
          <a:bodyPr>
            <a:normAutofit fontScale="92500" lnSpcReduction="10000"/>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SVC</a:t>
            </a:r>
            <a:endParaRPr lang="en-GB" altLang="zh-CN" sz="2800" dirty="0"/>
          </a:p>
          <a:p>
            <a:pPr marL="0" indent="0">
              <a:buNone/>
            </a:pPr>
            <a:r>
              <a:rPr lang="en-GB" altLang="zh-CN" sz="2200" dirty="0">
                <a:solidFill>
                  <a:srgbClr val="000008"/>
                </a:solidFill>
                <a:effectLst/>
              </a:rPr>
              <a:t> Introduction: </a:t>
            </a:r>
            <a:endParaRPr lang="en-GB" altLang="zh-CN" sz="2200" dirty="0"/>
          </a:p>
          <a:p>
            <a:r>
              <a:rPr lang="en-GB" altLang="zh-CN" sz="2200" dirty="0">
                <a:solidFill>
                  <a:srgbClr val="000008"/>
                </a:solidFill>
                <a:effectLst/>
              </a:rPr>
              <a:t>A SVC (Support Vector Classification) model is a type of supervised machine learning model. It is a variant of support vector machines (SVMs) that can be used for classification problems where the number of features is relatively large. </a:t>
            </a:r>
            <a:endParaRPr lang="en-GB" altLang="zh-CN" sz="2200" dirty="0">
              <a:solidFill>
                <a:srgbClr val="000008"/>
              </a:solidFill>
              <a:effectLst/>
            </a:endParaRPr>
          </a:p>
          <a:p>
            <a:r>
              <a:rPr lang="en-GB" altLang="zh-CN" sz="2200" dirty="0">
                <a:solidFill>
                  <a:srgbClr val="000008"/>
                </a:solidFill>
                <a:effectLst/>
              </a:rPr>
              <a:t>The SVC model works by finding the hyperplane that maximally separates the two classes of data points in the feature space. The data points closest to the hyperplane are called support vectors, and the distance between the hyperplane and the support vectors is called the margin. The goal of the SVC algorithm is to find the hyperplane with the largest margin between the two classes, as this hyperplane is expected to generalize well to new data. </a:t>
            </a:r>
            <a:endParaRPr lang="en-GB" altLang="zh-CN" sz="2200" dirty="0">
              <a:solidFill>
                <a:srgbClr val="000008"/>
              </a:solidFill>
              <a:effectLst/>
            </a:endParaRPr>
          </a:p>
          <a:p>
            <a:r>
              <a:rPr lang="en-GB" altLang="zh-CN" sz="2200" dirty="0">
                <a:solidFill>
                  <a:srgbClr val="000008"/>
                </a:solidFill>
                <a:effectLst/>
              </a:rPr>
              <a:t>One advantage of the SVC model is its ability to handle high-dimensional data and non-linear decision boundaries. However, a disadvantage of the SVC model is that it can be computationally expensive and may require careful tuning of its hyperparameters.</a:t>
            </a:r>
            <a:endParaRPr lang="en-GB" altLang="zh-CN" sz="2200" dirty="0"/>
          </a:p>
          <a:p>
            <a:pPr marL="0" lvl="1" indent="0" fontAlgn="auto">
              <a:lnSpc>
                <a:spcPct val="120000"/>
              </a:lnSpc>
              <a:spcBef>
                <a:spcPts val="1200"/>
              </a:spcBef>
              <a:spcAft>
                <a:spcPts val="200"/>
              </a:spcAft>
              <a:buSzPct val="100000"/>
              <a:buNone/>
              <a:defRPr/>
            </a:pPr>
            <a:endParaRPr lang="en-US" altLang="zh-CN" sz="8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4" name="内容占位符 3"/>
          <p:cNvSpPr>
            <a:spLocks noGrp="1"/>
          </p:cNvSpPr>
          <p:nvPr>
            <p:ph idx="1"/>
          </p:nvPr>
        </p:nvSpPr>
        <p:spPr>
          <a:xfrm>
            <a:off x="1097280" y="1845734"/>
            <a:ext cx="9895264" cy="4463586"/>
          </a:xfrm>
        </p:spPr>
        <p:txBody>
          <a:bodyPr>
            <a:normAutofit lnSpcReduction="10000"/>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SVC</a:t>
            </a:r>
            <a:endParaRPr lang="en-GB" altLang="zh-CN" sz="2800" dirty="0"/>
          </a:p>
          <a:p>
            <a:r>
              <a:rPr lang="en-GB" altLang="zh-CN" dirty="0"/>
              <a:t>Firstly, I drop the "letter" column from the data frame, resulting in the feature variable X, which includes all independent variables except the label. </a:t>
            </a:r>
            <a:endParaRPr lang="en-GB" altLang="zh-CN" dirty="0"/>
          </a:p>
          <a:p>
            <a:r>
              <a:rPr lang="en-GB" altLang="zh-CN" dirty="0"/>
              <a:t>Then, I scale the feature variable X using standardization, after that I split the dataset </a:t>
            </a:r>
            <a:r>
              <a:rPr lang="en-GB" altLang="zh-CN" dirty="0" err="1"/>
              <a:t>X_scaled</a:t>
            </a:r>
            <a:r>
              <a:rPr lang="en-GB" altLang="zh-CN" dirty="0"/>
              <a:t> and y into training and testing sets in a certain proportion (60% for training, 40% for testing), where the </a:t>
            </a:r>
            <a:r>
              <a:rPr lang="en-GB" altLang="zh-CN" dirty="0" err="1"/>
              <a:t>random_state</a:t>
            </a:r>
            <a:r>
              <a:rPr lang="en-GB" altLang="zh-CN" dirty="0"/>
              <a:t> parameter is used to ensure that the random split results are consistent each time. </a:t>
            </a:r>
            <a:endParaRPr lang="en-GB" altLang="zh-CN" dirty="0"/>
          </a:p>
          <a:p>
            <a:r>
              <a:rPr lang="en-GB" altLang="zh-CN" dirty="0"/>
              <a:t>Then I create a linear SVC model, training the model using the training set, and then making predictions on the testing set. We can take a look at the accuracy of SVC model:</a:t>
            </a:r>
            <a:endParaRPr lang="en-GB" altLang="zh-CN" dirty="0"/>
          </a:p>
          <a:p>
            <a:pPr marL="0" indent="0">
              <a:buNone/>
            </a:pPr>
            <a:endParaRPr lang="en-GB" altLang="zh-CN" kern="100" dirty="0">
              <a:effectLst/>
              <a:ea typeface="宋体" panose="02010600030101010101" pitchFamily="2" charset="-122"/>
              <a:cs typeface="Times New Roman" panose="02020603050405020304" pitchFamily="18" charset="0"/>
            </a:endParaRPr>
          </a:p>
          <a:p>
            <a:pPr marL="0" indent="0">
              <a:buNone/>
            </a:pPr>
            <a:endParaRPr lang="en-GB" altLang="zh-CN" kern="100" dirty="0">
              <a:effectLst/>
              <a:ea typeface="宋体" panose="02010600030101010101" pitchFamily="2" charset="-122"/>
              <a:cs typeface="Times New Roman" panose="02020603050405020304" pitchFamily="18" charset="0"/>
            </a:endParaRPr>
          </a:p>
          <a:p>
            <a:r>
              <a:rPr lang="en-GB" altLang="zh-CN" kern="100" dirty="0">
                <a:effectLst/>
                <a:ea typeface="宋体" panose="02010600030101010101" pitchFamily="2" charset="-122"/>
                <a:cs typeface="Times New Roman" panose="02020603050405020304" pitchFamily="18" charset="0"/>
              </a:rPr>
              <a:t>This indicates that the accuracy of SVC model is about 0.85, which is a relatively good score. </a:t>
            </a:r>
            <a:endParaRPr lang="en-GB" altLang="zh-CN" kern="100" dirty="0">
              <a:effectLst/>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rotWithShape="1">
          <a:blip r:embed="rId1"/>
          <a:srcRect t="1" r="31658" b="-4576"/>
          <a:stretch>
            <a:fillRect/>
          </a:stretch>
        </p:blipFill>
        <p:spPr>
          <a:xfrm>
            <a:off x="3071664" y="5085184"/>
            <a:ext cx="6612184" cy="5040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4" name="内容占位符 3"/>
          <p:cNvSpPr>
            <a:spLocks noGrp="1"/>
          </p:cNvSpPr>
          <p:nvPr>
            <p:ph idx="1"/>
          </p:nvPr>
        </p:nvSpPr>
        <p:spPr>
          <a:xfrm>
            <a:off x="1097280" y="1845734"/>
            <a:ext cx="9895264" cy="4463586"/>
          </a:xfrm>
        </p:spPr>
        <p:txBody>
          <a:bodyPr>
            <a:normAutofit lnSpcReduction="10000"/>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SVC</a:t>
            </a:r>
            <a:endParaRPr lang="en-GB" altLang="zh-CN" sz="2800" dirty="0"/>
          </a:p>
          <a:p>
            <a:r>
              <a:rPr lang="en-GB" altLang="zh-CN" kern="100" dirty="0">
                <a:effectLst/>
                <a:ea typeface="宋体" panose="02010600030101010101" pitchFamily="2" charset="-122"/>
                <a:cs typeface="Times New Roman" panose="02020603050405020304" pitchFamily="18" charset="0"/>
              </a:rPr>
              <a:t>Model evaluation:</a:t>
            </a:r>
            <a:endParaRPr lang="en-GB" altLang="zh-CN" kern="100" dirty="0">
              <a:effectLst/>
              <a:ea typeface="宋体" panose="02010600030101010101" pitchFamily="2" charset="-122"/>
              <a:cs typeface="Times New Roman" panose="02020603050405020304" pitchFamily="18" charset="0"/>
            </a:endParaRPr>
          </a:p>
          <a:p>
            <a:r>
              <a:rPr lang="en-GB" altLang="zh-CN" kern="100" dirty="0">
                <a:effectLst/>
                <a:ea typeface="宋体" panose="02010600030101010101" pitchFamily="2" charset="-122"/>
                <a:cs typeface="Times New Roman" panose="02020603050405020304" pitchFamily="18" charset="0"/>
              </a:rPr>
              <a:t>I used classification report to check the model performance. Classification report is a summary of the performance of a classification model on a testing dataset. The function outputs a report that includes the following metrics:</a:t>
            </a:r>
            <a:endParaRPr lang="en-GB" altLang="zh-CN" kern="100" dirty="0">
              <a:effectLst/>
              <a:ea typeface="宋体" panose="02010600030101010101" pitchFamily="2" charset="-122"/>
              <a:cs typeface="Times New Roman" panose="02020603050405020304" pitchFamily="18" charset="0"/>
            </a:endParaRPr>
          </a:p>
          <a:p>
            <a:r>
              <a:rPr lang="en-GB" altLang="zh-CN" kern="100" dirty="0">
                <a:effectLst/>
                <a:ea typeface="宋体" panose="02010600030101010101" pitchFamily="2" charset="-122"/>
                <a:cs typeface="Times New Roman" panose="02020603050405020304" pitchFamily="18" charset="0"/>
              </a:rPr>
              <a:t>Precision: the ratio of true positive predictions to the total number of positive predictions (TP / (TP + FP))</a:t>
            </a:r>
            <a:endParaRPr lang="en-GB" altLang="zh-CN" kern="100" dirty="0">
              <a:effectLst/>
              <a:ea typeface="宋体" panose="02010600030101010101" pitchFamily="2" charset="-122"/>
              <a:cs typeface="Times New Roman" panose="02020603050405020304" pitchFamily="18" charset="0"/>
            </a:endParaRPr>
          </a:p>
          <a:p>
            <a:r>
              <a:rPr lang="en-GB" altLang="zh-CN" kern="100" dirty="0">
                <a:effectLst/>
                <a:ea typeface="宋体" panose="02010600030101010101" pitchFamily="2" charset="-122"/>
                <a:cs typeface="Times New Roman" panose="02020603050405020304" pitchFamily="18" charset="0"/>
              </a:rPr>
              <a:t>Recall: the ratio of true positive predictions to the total number of actual positives (TP / (TP + FN))</a:t>
            </a:r>
            <a:endParaRPr lang="en-GB" altLang="zh-CN" kern="100" dirty="0">
              <a:effectLst/>
              <a:ea typeface="宋体" panose="02010600030101010101" pitchFamily="2" charset="-122"/>
              <a:cs typeface="Times New Roman" panose="02020603050405020304" pitchFamily="18" charset="0"/>
            </a:endParaRPr>
          </a:p>
          <a:p>
            <a:r>
              <a:rPr lang="en-GB" altLang="zh-CN" kern="100" dirty="0">
                <a:effectLst/>
                <a:ea typeface="宋体" panose="02010600030101010101" pitchFamily="2" charset="-122"/>
                <a:cs typeface="Times New Roman" panose="02020603050405020304" pitchFamily="18" charset="0"/>
              </a:rPr>
              <a:t>F1-score: the harmonic mean of precision and recall, which balances the two metrics and is a measure of the model's overall accuracy (2 * (Precision * Recall) / (Precision + Recall))</a:t>
            </a:r>
            <a:endParaRPr lang="en-GB" altLang="zh-CN" kern="100" dirty="0">
              <a:effectLst/>
              <a:ea typeface="宋体" panose="02010600030101010101" pitchFamily="2" charset="-122"/>
              <a:cs typeface="Times New Roman" panose="02020603050405020304" pitchFamily="18" charset="0"/>
            </a:endParaRPr>
          </a:p>
          <a:p>
            <a:r>
              <a:rPr lang="en-GB" altLang="zh-CN" kern="100" dirty="0">
                <a:effectLst/>
                <a:ea typeface="宋体" panose="02010600030101010101" pitchFamily="2" charset="-122"/>
                <a:cs typeface="Times New Roman" panose="02020603050405020304" pitchFamily="18" charset="0"/>
              </a:rPr>
              <a:t>Support: the number of actual instances in each class</a:t>
            </a:r>
            <a:endParaRPr lang="en-GB" altLang="zh-CN" kern="100" dirty="0">
              <a:effectLst/>
              <a:ea typeface="宋体" panose="02010600030101010101" pitchFamily="2" charset="-122"/>
              <a:cs typeface="Times New Roman" panose="02020603050405020304" pitchFamily="18" charset="0"/>
            </a:endParaRPr>
          </a:p>
          <a:p>
            <a:pPr marL="0" lvl="1" indent="0" fontAlgn="auto">
              <a:lnSpc>
                <a:spcPct val="120000"/>
              </a:lnSpc>
              <a:spcBef>
                <a:spcPts val="1200"/>
              </a:spcBef>
              <a:spcAft>
                <a:spcPts val="200"/>
              </a:spcAft>
              <a:buSzPct val="100000"/>
              <a:buNone/>
              <a:defRPr/>
            </a:pPr>
            <a:endParaRPr lang="en-US" altLang="zh-CN" sz="8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335360" y="1124744"/>
            <a:ext cx="3672408" cy="2478533"/>
          </a:xfrm>
        </p:spPr>
        <p:txBody>
          <a:bodyPr vert="horz" lIns="91440" tIns="45720" rIns="91440" bIns="45720" rtlCol="0" anchor="b">
            <a:normAutofit/>
          </a:bodyPr>
          <a:lstStyle/>
          <a:p>
            <a:r>
              <a:rPr lang="en-GB" altLang="zh-CN" sz="4000" b="1" dirty="0"/>
              <a:t>Modeling and Model Evaluation</a:t>
            </a:r>
            <a:endParaRPr lang="en-GB" altLang="zh-CN" sz="3800" dirty="0"/>
          </a:p>
        </p:txBody>
      </p:sp>
      <p:sp>
        <p:nvSpPr>
          <p:cNvPr id="6" name="内容占位符 3"/>
          <p:cNvSpPr>
            <a:spLocks noGrp="1"/>
          </p:cNvSpPr>
          <p:nvPr>
            <p:ph idx="1"/>
          </p:nvPr>
        </p:nvSpPr>
        <p:spPr>
          <a:xfrm>
            <a:off x="4443338" y="363372"/>
            <a:ext cx="6336704" cy="761372"/>
          </a:xfrm>
        </p:spPr>
        <p:txBody>
          <a:bodyPr>
            <a:normAutofit/>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SVC </a:t>
            </a:r>
            <a:r>
              <a:rPr lang="en-GB" altLang="zh-CN" sz="3200" kern="100" dirty="0">
                <a:effectLst/>
                <a:latin typeface="Calibri" panose="020F0502020204030204" pitchFamily="34" charset="0"/>
                <a:ea typeface="宋体" panose="02010600030101010101" pitchFamily="2" charset="-122"/>
                <a:cs typeface="Times New Roman" panose="02020603050405020304" pitchFamily="18" charset="0"/>
              </a:rPr>
              <a:t>classification report</a:t>
            </a:r>
            <a:endParaRPr lang="en-GB" altLang="zh-CN" sz="2800" dirty="0"/>
          </a:p>
          <a:p>
            <a:pPr marL="0" lvl="1" indent="0" fontAlgn="auto">
              <a:lnSpc>
                <a:spcPct val="120000"/>
              </a:lnSpc>
              <a:spcBef>
                <a:spcPts val="1200"/>
              </a:spcBef>
              <a:spcAft>
                <a:spcPts val="200"/>
              </a:spcAft>
              <a:buSzPct val="100000"/>
              <a:buNone/>
              <a:defRPr/>
            </a:pPr>
            <a:endParaRPr lang="en-US" altLang="zh-CN" sz="800" dirty="0"/>
          </a:p>
          <a:p>
            <a:endParaRPr lang="zh-CN" altLang="en-US" dirty="0"/>
          </a:p>
        </p:txBody>
      </p:sp>
      <p:pic>
        <p:nvPicPr>
          <p:cNvPr id="7" name="图片 6"/>
          <p:cNvPicPr>
            <a:picLocks noChangeAspect="1"/>
          </p:cNvPicPr>
          <p:nvPr/>
        </p:nvPicPr>
        <p:blipFill>
          <a:blip r:embed="rId1"/>
          <a:stretch>
            <a:fillRect/>
          </a:stretch>
        </p:blipFill>
        <p:spPr>
          <a:xfrm>
            <a:off x="5231903" y="1124744"/>
            <a:ext cx="5382894" cy="54726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6" name="内容占位符 3"/>
          <p:cNvSpPr>
            <a:spLocks noGrp="1"/>
          </p:cNvSpPr>
          <p:nvPr>
            <p:ph idx="1"/>
          </p:nvPr>
        </p:nvSpPr>
        <p:spPr>
          <a:xfrm>
            <a:off x="1143547" y="1628800"/>
            <a:ext cx="10593160" cy="5472608"/>
          </a:xfrm>
        </p:spPr>
        <p:txBody>
          <a:bodyPr>
            <a:normAutofit/>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a:t>
            </a:r>
            <a:r>
              <a:rPr lang="en-GB" altLang="zh-CN" sz="3100" dirty="0"/>
              <a:t>Decision Tree</a:t>
            </a:r>
            <a:endParaRPr lang="en-GB" altLang="zh-CN" sz="3100" dirty="0"/>
          </a:p>
          <a:p>
            <a:pPr marL="0" indent="0">
              <a:lnSpc>
                <a:spcPct val="110000"/>
              </a:lnSpc>
              <a:buFont typeface="Calibri" panose="020F0502020204030204" pitchFamily="34" charset="0"/>
              <a:buNone/>
            </a:pPr>
            <a:r>
              <a:rPr lang="en-GB" altLang="zh-CN" dirty="0">
                <a:solidFill>
                  <a:srgbClr val="000008"/>
                </a:solidFill>
              </a:rPr>
              <a:t>Introduction: </a:t>
            </a:r>
            <a:endParaRPr lang="en-GB" altLang="zh-CN" dirty="0">
              <a:solidFill>
                <a:srgbClr val="000008"/>
              </a:solidFill>
            </a:endParaRPr>
          </a:p>
          <a:p>
            <a:pPr marL="0" marR="0" indent="0">
              <a:lnSpc>
                <a:spcPct val="110000"/>
              </a:lnSpc>
              <a:buFont typeface="Calibri" panose="020F0502020204030204" pitchFamily="34" charset="0"/>
              <a:buNone/>
            </a:pPr>
            <a:r>
              <a:rPr lang="en-GB" altLang="zh-CN" dirty="0">
                <a:solidFill>
                  <a:srgbClr val="000008"/>
                </a:solidFill>
              </a:rPr>
              <a:t>Decision Tree is a popular machine learning algorithm for classification and regression problems. It works by recursively splitting the dataset into subsets based on the value of a single feature at a time, and constructing a tree-like model that predicts the target variable based on the features.</a:t>
            </a:r>
            <a:endParaRPr lang="en-GB" altLang="zh-CN" dirty="0">
              <a:solidFill>
                <a:srgbClr val="000008"/>
              </a:solidFill>
            </a:endParaRPr>
          </a:p>
          <a:p>
            <a:pPr marL="0" marR="0" indent="0">
              <a:lnSpc>
                <a:spcPct val="110000"/>
              </a:lnSpc>
              <a:buFont typeface="Calibri" panose="020F0502020204030204" pitchFamily="34" charset="0"/>
              <a:buNone/>
            </a:pPr>
            <a:r>
              <a:rPr lang="en-GB" altLang="zh-CN" dirty="0">
                <a:solidFill>
                  <a:srgbClr val="000008"/>
                </a:solidFill>
              </a:rPr>
              <a:t>In a decision tree, the internal nodes represent a decision rule or a feature test, and the edges represent the possible outcomes of the test. The leaves of the tree represent the class labels or the regression values.</a:t>
            </a:r>
            <a:endParaRPr lang="en-GB" altLang="zh-CN" dirty="0">
              <a:solidFill>
                <a:srgbClr val="000008"/>
              </a:solidFill>
            </a:endParaRPr>
          </a:p>
          <a:p>
            <a:pPr marL="0" marR="0" indent="0">
              <a:lnSpc>
                <a:spcPct val="110000"/>
              </a:lnSpc>
              <a:buFont typeface="Calibri" panose="020F0502020204030204" pitchFamily="34" charset="0"/>
              <a:buNone/>
            </a:pPr>
            <a:r>
              <a:rPr lang="en-GB" altLang="zh-CN" dirty="0">
                <a:solidFill>
                  <a:srgbClr val="000008"/>
                </a:solidFill>
              </a:rPr>
              <a:t>To make a prediction on a new data point using a decision tree, we start at the root node and follow the appropriate edge based on the value of the feature being tested at that node. We continue until we reach a leaf node, which gives us the predicted class label or regression value.</a:t>
            </a:r>
            <a:endParaRPr lang="en-GB" altLang="zh-CN" dirty="0">
              <a:solidFill>
                <a:srgbClr val="000008"/>
              </a:solidFill>
            </a:endParaRPr>
          </a:p>
          <a:p>
            <a:pPr marL="0" lvl="1" indent="0" fontAlgn="auto">
              <a:lnSpc>
                <a:spcPct val="120000"/>
              </a:lnSpc>
              <a:spcBef>
                <a:spcPts val="1200"/>
              </a:spcBef>
              <a:spcAft>
                <a:spcPts val="200"/>
              </a:spcAft>
              <a:buSzPct val="100000"/>
              <a:buNone/>
              <a:defRPr/>
            </a:pPr>
            <a:endParaRPr lang="en-US" altLang="zh-CN" sz="8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4" name="内容占位符 3"/>
          <p:cNvSpPr>
            <a:spLocks noGrp="1"/>
          </p:cNvSpPr>
          <p:nvPr>
            <p:ph idx="1"/>
          </p:nvPr>
        </p:nvSpPr>
        <p:spPr>
          <a:xfrm>
            <a:off x="1097280" y="1845734"/>
            <a:ext cx="9895264" cy="4463586"/>
          </a:xfrm>
        </p:spPr>
        <p:txBody>
          <a:bodyPr>
            <a:normAutofit/>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Decision Tree</a:t>
            </a:r>
            <a:endParaRPr lang="en-GB" altLang="zh-CN" sz="2800" dirty="0"/>
          </a:p>
          <a:p>
            <a:pPr marL="91440" lvl="1" indent="-91440" fontAlgn="auto">
              <a:lnSpc>
                <a:spcPct val="120000"/>
              </a:lnSpc>
              <a:spcBef>
                <a:spcPts val="1200"/>
              </a:spcBef>
              <a:spcAft>
                <a:spcPts val="200"/>
              </a:spcAft>
              <a:buSzPct val="100000"/>
              <a:buFont typeface="Arial" panose="020B0604020202090204" pitchFamily="34" charset="0"/>
              <a:buChar char="•"/>
              <a:defRPr/>
            </a:pPr>
            <a:endParaRPr lang="en-GB" altLang="zh-CN" sz="2800" dirty="0"/>
          </a:p>
        </p:txBody>
      </p:sp>
      <p:sp>
        <p:nvSpPr>
          <p:cNvPr id="7" name="文本框 6"/>
          <p:cNvSpPr txBox="1"/>
          <p:nvPr/>
        </p:nvSpPr>
        <p:spPr>
          <a:xfrm>
            <a:off x="1147173" y="2420888"/>
            <a:ext cx="10061395" cy="3724096"/>
          </a:xfrm>
          <a:prstGeom prst="rect">
            <a:avLst/>
          </a:prstGeom>
          <a:noFill/>
        </p:spPr>
        <p:txBody>
          <a:bodyPr wrap="square" rtlCol="0">
            <a:spAutoFit/>
          </a:bodyPr>
          <a:lstStyle/>
          <a:p>
            <a:pPr marL="0" marR="0" algn="just">
              <a:spcBef>
                <a:spcPts val="0"/>
              </a:spcBef>
              <a:spcAft>
                <a:spcPts val="0"/>
              </a:spcAft>
            </a:pPr>
            <a:r>
              <a:rPr lang="en-GB" altLang="zh-CN" sz="2000" b="0" kern="100" dirty="0">
                <a:effectLst/>
                <a:ea typeface="宋体" panose="02010600030101010101" pitchFamily="2" charset="-122"/>
                <a:cs typeface="Times New Roman" panose="02020603050405020304" pitchFamily="18" charset="0"/>
              </a:rPr>
              <a:t>Firstly, I split the dataset into training and test sets in a certain proportion (40% for testing, 60% for training), where the </a:t>
            </a:r>
            <a:r>
              <a:rPr lang="en-GB" altLang="zh-CN" sz="2000" b="0" kern="100" dirty="0" err="1">
                <a:effectLst/>
                <a:ea typeface="宋体" panose="02010600030101010101" pitchFamily="2" charset="-122"/>
                <a:cs typeface="Times New Roman" panose="02020603050405020304" pitchFamily="18" charset="0"/>
              </a:rPr>
              <a:t>random_state</a:t>
            </a:r>
            <a:r>
              <a:rPr lang="en-GB" altLang="zh-CN" sz="2000" b="0" kern="100" dirty="0">
                <a:effectLst/>
                <a:ea typeface="宋体" panose="02010600030101010101" pitchFamily="2" charset="-122"/>
                <a:cs typeface="Times New Roman" panose="02020603050405020304" pitchFamily="18" charset="0"/>
              </a:rPr>
              <a:t> parameter is used to ensure that the random split results are consistent each time. Then I created the Decision Tree Classifier, trained the model using the training dataset and predict the responses for test dataset.</a:t>
            </a:r>
            <a:endParaRPr lang="en-GB" altLang="zh-CN" sz="20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r>
              <a:rPr lang="en-GB" altLang="zh-CN" sz="2000" b="0" kern="100" dirty="0">
                <a:effectLst/>
                <a:ea typeface="宋体" panose="02010600030101010101" pitchFamily="2" charset="-122"/>
                <a:cs typeface="Times New Roman" panose="02020603050405020304" pitchFamily="18" charset="0"/>
              </a:rPr>
              <a:t>We can take a look at the accuracy of Decision Tree model:</a:t>
            </a:r>
            <a:endParaRPr lang="en-GB" altLang="zh-CN" sz="2000" b="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2000" kern="100" dirty="0">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20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2000" kern="100" dirty="0">
              <a:ea typeface="宋体" panose="02010600030101010101" pitchFamily="2" charset="-122"/>
              <a:cs typeface="Times New Roman" panose="02020603050405020304" pitchFamily="18" charset="0"/>
            </a:endParaRPr>
          </a:p>
          <a:p>
            <a:pPr algn="just"/>
            <a:r>
              <a:rPr lang="en-GB" altLang="zh-CN" sz="2000" kern="100" dirty="0">
                <a:effectLst/>
                <a:ea typeface="宋体" panose="02010600030101010101" pitchFamily="2" charset="-122"/>
                <a:cs typeface="Times New Roman" panose="02020603050405020304" pitchFamily="18" charset="0"/>
              </a:rPr>
              <a:t>This indicates that the accuracy of </a:t>
            </a:r>
            <a:r>
              <a:rPr lang="en-GB" altLang="zh-CN" sz="2000" b="0" kern="100" dirty="0">
                <a:effectLst/>
                <a:ea typeface="宋体" panose="02010600030101010101" pitchFamily="2" charset="-122"/>
                <a:cs typeface="Times New Roman" panose="02020603050405020304" pitchFamily="18" charset="0"/>
              </a:rPr>
              <a:t>Decision Tree</a:t>
            </a:r>
            <a:r>
              <a:rPr lang="en-GB" altLang="zh-CN" sz="2000" kern="100" dirty="0">
                <a:effectLst/>
                <a:ea typeface="宋体" panose="02010600030101010101" pitchFamily="2" charset="-122"/>
                <a:cs typeface="Times New Roman" panose="02020603050405020304" pitchFamily="18" charset="0"/>
              </a:rPr>
              <a:t> model is 1.0, which means it successfully predict</a:t>
            </a:r>
            <a:r>
              <a:rPr lang="en-GB" altLang="zh-CN" sz="2000" kern="100" dirty="0">
                <a:effectLst/>
                <a:ea typeface="宋体" panose="02010600030101010101" pitchFamily="2" charset="-122"/>
                <a:cs typeface="Times New Roman Regular" panose="02020603050405020304"/>
              </a:rPr>
              <a:t>s</a:t>
            </a:r>
            <a:r>
              <a:rPr lang="en-GB" altLang="zh-CN" sz="2000" kern="100" dirty="0">
                <a:effectLst/>
                <a:ea typeface="宋体" panose="02010600030101010101" pitchFamily="2" charset="-122"/>
                <a:cs typeface="Times New Roman" panose="02020603050405020304" pitchFamily="18" charset="0"/>
              </a:rPr>
              <a:t> all the letters and i</a:t>
            </a:r>
            <a:r>
              <a:rPr lang="en-GB" altLang="zh-CN" sz="2000" kern="100" dirty="0">
                <a:effectLst/>
                <a:ea typeface="宋体" panose="02010600030101010101" pitchFamily="2" charset="-122"/>
                <a:cs typeface="Times New Roman Regular" panose="02020603050405020304"/>
              </a:rPr>
              <a:t>t</a:t>
            </a:r>
            <a:r>
              <a:rPr lang="en-GB" altLang="zh-CN" sz="2000" kern="100" dirty="0">
                <a:effectLst/>
                <a:ea typeface="宋体" panose="02010600030101010101" pitchFamily="2" charset="-122"/>
                <a:cs typeface="Times New Roman" panose="02020603050405020304" pitchFamily="18" charset="0"/>
              </a:rPr>
              <a:t> i</a:t>
            </a:r>
            <a:r>
              <a:rPr lang="en-GB" altLang="zh-CN" sz="2000" kern="100" dirty="0">
                <a:effectLst/>
                <a:ea typeface="宋体" panose="02010600030101010101" pitchFamily="2" charset="-122"/>
                <a:cs typeface="Times New Roman Regular" panose="02020603050405020304"/>
              </a:rPr>
              <a:t>s</a:t>
            </a:r>
            <a:r>
              <a:rPr lang="en-GB" altLang="zh-CN" sz="2000" kern="100" dirty="0">
                <a:effectLst/>
                <a:ea typeface="宋体" panose="02010600030101010101" pitchFamily="2" charset="-122"/>
                <a:cs typeface="Times New Roman" panose="02020603050405020304" pitchFamily="18" charset="0"/>
              </a:rPr>
              <a:t> a perfect model. We can also check the confusion matrix.</a:t>
            </a:r>
            <a:endParaRPr lang="en-GB" altLang="zh-CN" sz="20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pic>
        <p:nvPicPr>
          <p:cNvPr id="8" name="图片 7"/>
          <p:cNvPicPr>
            <a:picLocks noChangeAspect="1"/>
          </p:cNvPicPr>
          <p:nvPr/>
        </p:nvPicPr>
        <p:blipFill rotWithShape="1">
          <a:blip r:embed="rId1"/>
          <a:srcRect r="37208" b="-2464"/>
          <a:stretch>
            <a:fillRect/>
          </a:stretch>
        </p:blipFill>
        <p:spPr>
          <a:xfrm>
            <a:off x="3020576" y="4282936"/>
            <a:ext cx="6048672" cy="5166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4" name="内容占位符 3"/>
          <p:cNvSpPr>
            <a:spLocks noGrp="1"/>
          </p:cNvSpPr>
          <p:nvPr>
            <p:ph idx="1"/>
          </p:nvPr>
        </p:nvSpPr>
        <p:spPr>
          <a:xfrm>
            <a:off x="1097280" y="1845734"/>
            <a:ext cx="9895264" cy="4463586"/>
          </a:xfrm>
        </p:spPr>
        <p:txBody>
          <a:bodyPr>
            <a:normAutofit/>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a:t>
            </a:r>
            <a:r>
              <a:rPr lang="en-US" altLang="zh-CN" sz="2800" dirty="0"/>
              <a:t>Decision Tree</a:t>
            </a:r>
            <a:endParaRPr lang="en-GB" altLang="zh-CN" sz="2800" dirty="0"/>
          </a:p>
          <a:p>
            <a:endParaRPr lang="en-GB" altLang="zh-CN" kern="100" dirty="0">
              <a:effectLst/>
              <a:latin typeface="Times New Roman Regular" panose="02020603050405020304"/>
              <a:ea typeface="宋体" panose="02010600030101010101" pitchFamily="2" charset="-122"/>
              <a:cs typeface="Times New Roman" panose="02020603050405020304" pitchFamily="18" charset="0"/>
            </a:endParaRPr>
          </a:p>
          <a:p>
            <a:pPr marL="0" lvl="1" indent="0" fontAlgn="auto">
              <a:lnSpc>
                <a:spcPct val="120000"/>
              </a:lnSpc>
              <a:spcBef>
                <a:spcPts val="1200"/>
              </a:spcBef>
              <a:spcAft>
                <a:spcPts val="200"/>
              </a:spcAft>
              <a:buSzPct val="100000"/>
              <a:buNone/>
              <a:defRPr/>
            </a:pPr>
            <a:endParaRPr lang="en-US" altLang="zh-CN" sz="800" dirty="0"/>
          </a:p>
          <a:p>
            <a:endParaRPr lang="zh-CN" altLang="en-US" dirty="0"/>
          </a:p>
        </p:txBody>
      </p:sp>
      <p:pic>
        <p:nvPicPr>
          <p:cNvPr id="3" name="图片 2"/>
          <p:cNvPicPr>
            <a:picLocks noChangeAspect="1"/>
          </p:cNvPicPr>
          <p:nvPr/>
        </p:nvPicPr>
        <p:blipFill>
          <a:blip r:embed="rId1"/>
          <a:stretch>
            <a:fillRect/>
          </a:stretch>
        </p:blipFill>
        <p:spPr>
          <a:xfrm>
            <a:off x="6689442" y="1845734"/>
            <a:ext cx="4174618" cy="4319570"/>
          </a:xfrm>
          <a:prstGeom prst="rect">
            <a:avLst/>
          </a:prstGeom>
        </p:spPr>
      </p:pic>
      <p:pic>
        <p:nvPicPr>
          <p:cNvPr id="5" name="图片 4"/>
          <p:cNvPicPr>
            <a:picLocks noChangeAspect="1"/>
          </p:cNvPicPr>
          <p:nvPr/>
        </p:nvPicPr>
        <p:blipFill>
          <a:blip r:embed="rId2"/>
          <a:stretch>
            <a:fillRect/>
          </a:stretch>
        </p:blipFill>
        <p:spPr>
          <a:xfrm>
            <a:off x="945464" y="2327023"/>
            <a:ext cx="5592162" cy="383828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4" name="内容占位符 3"/>
          <p:cNvSpPr>
            <a:spLocks noGrp="1"/>
          </p:cNvSpPr>
          <p:nvPr>
            <p:ph idx="1"/>
          </p:nvPr>
        </p:nvSpPr>
        <p:spPr>
          <a:xfrm>
            <a:off x="1097280" y="1845734"/>
            <a:ext cx="9895264" cy="4463586"/>
          </a:xfrm>
        </p:spPr>
        <p:txBody>
          <a:bodyPr>
            <a:normAutofit/>
          </a:bodyPr>
          <a:lstStyle/>
          <a:p>
            <a:pPr marL="91440" lvl="1" indent="-91440">
              <a:lnSpc>
                <a:spcPct val="120000"/>
              </a:lnSpc>
              <a:spcBef>
                <a:spcPts val="1200"/>
              </a:spcBef>
              <a:spcAft>
                <a:spcPts val="200"/>
              </a:spcAft>
              <a:buSzPct val="100000"/>
              <a:buFont typeface="Arial" panose="020B0604020202090204" pitchFamily="34" charset="0"/>
              <a:buChar char="•"/>
              <a:defRPr/>
            </a:pPr>
            <a:r>
              <a:rPr lang="en-GB" altLang="zh-CN" sz="2800" dirty="0"/>
              <a:t> Decision Tree(</a:t>
            </a:r>
            <a:r>
              <a:rPr lang="en-GB" altLang="zh-CN" sz="2800" kern="100" dirty="0">
                <a:effectLst/>
                <a:ea typeface="宋体" panose="02010600030101010101" pitchFamily="2" charset="-122"/>
                <a:cs typeface="Times New Roman" panose="02020603050405020304" pitchFamily="18" charset="0"/>
              </a:rPr>
              <a:t>hyperparameter tuning</a:t>
            </a:r>
            <a:r>
              <a:rPr lang="en-GB" altLang="zh-CN" sz="2800" dirty="0"/>
              <a:t>)</a:t>
            </a:r>
            <a:endParaRPr lang="en-GB" altLang="zh-CN" sz="2800" dirty="0"/>
          </a:p>
          <a:p>
            <a:pPr marL="91440" lvl="1" indent="-91440" fontAlgn="auto">
              <a:lnSpc>
                <a:spcPct val="120000"/>
              </a:lnSpc>
              <a:spcBef>
                <a:spcPts val="1200"/>
              </a:spcBef>
              <a:spcAft>
                <a:spcPts val="200"/>
              </a:spcAft>
              <a:buSzPct val="100000"/>
              <a:buFont typeface="Arial" panose="020B0604020202090204" pitchFamily="34" charset="0"/>
              <a:buChar char="•"/>
              <a:defRPr/>
            </a:pPr>
            <a:endParaRPr lang="en-GB" altLang="zh-CN" sz="2800" dirty="0"/>
          </a:p>
          <a:p>
            <a:pPr marL="91440" lvl="1" indent="-91440" fontAlgn="auto">
              <a:lnSpc>
                <a:spcPct val="120000"/>
              </a:lnSpc>
              <a:spcBef>
                <a:spcPts val="1200"/>
              </a:spcBef>
              <a:spcAft>
                <a:spcPts val="200"/>
              </a:spcAft>
              <a:buSzPct val="100000"/>
              <a:buFont typeface="Arial" panose="020B0604020202090204" pitchFamily="34" charset="0"/>
              <a:buChar char="•"/>
              <a:defRPr/>
            </a:pPr>
            <a:endParaRPr lang="en-GB" altLang="zh-CN" sz="2800" dirty="0"/>
          </a:p>
        </p:txBody>
      </p:sp>
      <p:sp>
        <p:nvSpPr>
          <p:cNvPr id="7" name="文本框 6"/>
          <p:cNvSpPr txBox="1"/>
          <p:nvPr/>
        </p:nvSpPr>
        <p:spPr>
          <a:xfrm>
            <a:off x="1147173" y="2420888"/>
            <a:ext cx="10061395" cy="4339650"/>
          </a:xfrm>
          <a:prstGeom prst="rect">
            <a:avLst/>
          </a:prstGeom>
          <a:noFill/>
        </p:spPr>
        <p:txBody>
          <a:bodyPr wrap="square" rtlCol="0">
            <a:spAutoFit/>
          </a:bodyPr>
          <a:lstStyle/>
          <a:p>
            <a:pPr marL="0" marR="0" algn="just">
              <a:spcBef>
                <a:spcPts val="0"/>
              </a:spcBef>
              <a:spcAft>
                <a:spcPts val="0"/>
              </a:spcAft>
            </a:pPr>
            <a:r>
              <a:rPr lang="en-US" altLang="zh-CN" sz="2000" kern="100" dirty="0">
                <a:ea typeface="宋体" panose="02010600030101010101" pitchFamily="2" charset="-122"/>
                <a:cs typeface="Times New Roman" panose="02020603050405020304" pitchFamily="18" charset="0"/>
              </a:rPr>
              <a:t>After that I performed hyperparameter turning to see if there is any difference. I defined the </a:t>
            </a:r>
            <a:r>
              <a:rPr lang="en-US" altLang="zh-CN" sz="2000" kern="100" dirty="0" err="1">
                <a:ea typeface="宋体" panose="02010600030101010101" pitchFamily="2" charset="-122"/>
                <a:cs typeface="Times New Roman" panose="02020603050405020304" pitchFamily="18" charset="0"/>
              </a:rPr>
              <a:t>max_depth</a:t>
            </a:r>
            <a:r>
              <a:rPr lang="en-US" altLang="zh-CN" sz="2000" kern="100" dirty="0">
                <a:ea typeface="宋体" panose="02010600030101010101" pitchFamily="2" charset="-122"/>
                <a:cs typeface="Times New Roman" panose="02020603050405020304" pitchFamily="18" charset="0"/>
              </a:rPr>
              <a:t> and </a:t>
            </a:r>
            <a:r>
              <a:rPr lang="en-US" altLang="zh-CN" sz="2000" kern="100" dirty="0" err="1">
                <a:ea typeface="宋体" panose="02010600030101010101" pitchFamily="2" charset="-122"/>
                <a:cs typeface="Times New Roman" panose="02020603050405020304" pitchFamily="18" charset="0"/>
              </a:rPr>
              <a:t>min_samples_leaf</a:t>
            </a:r>
            <a:r>
              <a:rPr lang="en-US" altLang="zh-CN" sz="2000" kern="100" dirty="0">
                <a:ea typeface="宋体" panose="02010600030101010101" pitchFamily="2" charset="-122"/>
                <a:cs typeface="Times New Roman" panose="02020603050405020304" pitchFamily="18" charset="0"/>
              </a:rPr>
              <a:t> as below:</a:t>
            </a:r>
            <a:endParaRPr lang="en-US" altLang="zh-CN" sz="2000" kern="100" dirty="0">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2000" b="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2000" kern="100" dirty="0">
              <a:ea typeface="宋体" panose="02010600030101010101" pitchFamily="2" charset="-122"/>
              <a:cs typeface="Times New Roman" panose="02020603050405020304" pitchFamily="18" charset="0"/>
            </a:endParaRPr>
          </a:p>
          <a:p>
            <a:pPr marL="0" marR="0" algn="just">
              <a:spcBef>
                <a:spcPts val="0"/>
              </a:spcBef>
              <a:spcAft>
                <a:spcPts val="0"/>
              </a:spcAft>
            </a:pPr>
            <a:endParaRPr lang="en-US" altLang="zh-CN" sz="2000" kern="100" dirty="0">
              <a:ea typeface="宋体" panose="02010600030101010101" pitchFamily="2" charset="-122"/>
              <a:cs typeface="Times New Roman" panose="02020603050405020304" pitchFamily="18" charset="0"/>
            </a:endParaRPr>
          </a:p>
          <a:p>
            <a:pPr marL="0" marR="0" algn="just">
              <a:spcBef>
                <a:spcPts val="0"/>
              </a:spcBef>
              <a:spcAft>
                <a:spcPts val="0"/>
              </a:spcAft>
            </a:pPr>
            <a:r>
              <a:rPr lang="en-GB" altLang="zh-CN" sz="2000" b="0" kern="100" dirty="0">
                <a:effectLst/>
                <a:ea typeface="宋体" panose="02010600030101010101" pitchFamily="2" charset="-122"/>
                <a:cs typeface="Times New Roman" panose="02020603050405020304" pitchFamily="18" charset="0"/>
              </a:rPr>
              <a:t>We can take a look at the accuracy of Decision Tree model:</a:t>
            </a:r>
            <a:endParaRPr lang="en-GB" altLang="zh-CN" sz="2000" b="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2000" kern="100" dirty="0">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20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2000" kern="100" dirty="0">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2000" kern="100" dirty="0">
              <a:ea typeface="宋体" panose="02010600030101010101" pitchFamily="2" charset="-122"/>
              <a:cs typeface="Times New Roman" panose="02020603050405020304" pitchFamily="18" charset="0"/>
            </a:endParaRPr>
          </a:p>
          <a:p>
            <a:pPr algn="just"/>
            <a:r>
              <a:rPr lang="en-GB" altLang="zh-CN" sz="2000" kern="100" dirty="0">
                <a:effectLst/>
                <a:ea typeface="宋体" panose="02010600030101010101" pitchFamily="2" charset="-122"/>
                <a:cs typeface="Times New Roman" panose="02020603050405020304" pitchFamily="18" charset="0"/>
              </a:rPr>
              <a:t>This indicates that the accuracy of </a:t>
            </a:r>
            <a:r>
              <a:rPr lang="en-GB" altLang="zh-CN" sz="2000" b="0" kern="100" dirty="0">
                <a:effectLst/>
                <a:ea typeface="宋体" panose="02010600030101010101" pitchFamily="2" charset="-122"/>
                <a:cs typeface="Times New Roman" panose="02020603050405020304" pitchFamily="18" charset="0"/>
              </a:rPr>
              <a:t>Decision Tree</a:t>
            </a:r>
            <a:r>
              <a:rPr lang="en-GB" altLang="zh-CN" sz="2000" kern="100" dirty="0">
                <a:effectLst/>
                <a:ea typeface="宋体" panose="02010600030101010101" pitchFamily="2" charset="-122"/>
                <a:cs typeface="Times New Roman" panose="02020603050405020304" pitchFamily="18" charset="0"/>
              </a:rPr>
              <a:t> model is still 1.0, which means it successfully predict</a:t>
            </a:r>
            <a:r>
              <a:rPr lang="en-GB" altLang="zh-CN" sz="2000" kern="100" dirty="0">
                <a:effectLst/>
                <a:ea typeface="宋体" panose="02010600030101010101" pitchFamily="2" charset="-122"/>
                <a:cs typeface="Times New Roman Regular" panose="02020603050405020304"/>
              </a:rPr>
              <a:t>s</a:t>
            </a:r>
            <a:r>
              <a:rPr lang="en-GB" altLang="zh-CN" sz="2000" kern="100" dirty="0">
                <a:effectLst/>
                <a:ea typeface="宋体" panose="02010600030101010101" pitchFamily="2" charset="-122"/>
                <a:cs typeface="Times New Roman" panose="02020603050405020304" pitchFamily="18" charset="0"/>
              </a:rPr>
              <a:t> all the letters and i</a:t>
            </a:r>
            <a:r>
              <a:rPr lang="en-GB" altLang="zh-CN" sz="2000" kern="100" dirty="0">
                <a:effectLst/>
                <a:ea typeface="宋体" panose="02010600030101010101" pitchFamily="2" charset="-122"/>
                <a:cs typeface="Times New Roman Regular" panose="02020603050405020304"/>
              </a:rPr>
              <a:t>t</a:t>
            </a:r>
            <a:r>
              <a:rPr lang="en-GB" altLang="zh-CN" sz="2000" kern="100" dirty="0">
                <a:effectLst/>
                <a:ea typeface="宋体" panose="02010600030101010101" pitchFamily="2" charset="-122"/>
                <a:cs typeface="Times New Roman" panose="02020603050405020304" pitchFamily="18" charset="0"/>
              </a:rPr>
              <a:t> i</a:t>
            </a:r>
            <a:r>
              <a:rPr lang="en-GB" altLang="zh-CN" sz="2000" kern="100" dirty="0">
                <a:effectLst/>
                <a:ea typeface="宋体" panose="02010600030101010101" pitchFamily="2" charset="-122"/>
                <a:cs typeface="Times New Roman Regular" panose="02020603050405020304"/>
              </a:rPr>
              <a:t>s</a:t>
            </a:r>
            <a:r>
              <a:rPr lang="en-GB" altLang="zh-CN" sz="2000" kern="100" dirty="0">
                <a:effectLst/>
                <a:ea typeface="宋体" panose="02010600030101010101" pitchFamily="2" charset="-122"/>
                <a:cs typeface="Times New Roman" panose="02020603050405020304" pitchFamily="18" charset="0"/>
              </a:rPr>
              <a:t> a perfect model. Therefore, Decision tree performs best.</a:t>
            </a:r>
            <a:endParaRPr lang="en-GB" altLang="zh-CN" sz="20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1" lang="zh-CN" altLang="en-US" dirty="0"/>
          </a:p>
        </p:txBody>
      </p:sp>
      <p:pic>
        <p:nvPicPr>
          <p:cNvPr id="5" name="图片 4"/>
          <p:cNvPicPr>
            <a:picLocks noChangeAspect="1"/>
          </p:cNvPicPr>
          <p:nvPr/>
        </p:nvPicPr>
        <p:blipFill>
          <a:blip r:embed="rId1"/>
          <a:stretch>
            <a:fillRect/>
          </a:stretch>
        </p:blipFill>
        <p:spPr>
          <a:xfrm>
            <a:off x="2639616" y="3165170"/>
            <a:ext cx="6222883" cy="642270"/>
          </a:xfrm>
          <a:prstGeom prst="rect">
            <a:avLst/>
          </a:prstGeom>
        </p:spPr>
      </p:pic>
      <p:pic>
        <p:nvPicPr>
          <p:cNvPr id="6" name="图片 5"/>
          <p:cNvPicPr>
            <a:picLocks noChangeAspect="1"/>
          </p:cNvPicPr>
          <p:nvPr/>
        </p:nvPicPr>
        <p:blipFill>
          <a:blip r:embed="rId2"/>
          <a:stretch>
            <a:fillRect/>
          </a:stretch>
        </p:blipFill>
        <p:spPr>
          <a:xfrm>
            <a:off x="2495600" y="4382594"/>
            <a:ext cx="5994400" cy="939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6" name="内容占位符 3"/>
          <p:cNvSpPr>
            <a:spLocks noGrp="1"/>
          </p:cNvSpPr>
          <p:nvPr>
            <p:ph idx="1"/>
          </p:nvPr>
        </p:nvSpPr>
        <p:spPr>
          <a:xfrm>
            <a:off x="1147173" y="1628800"/>
            <a:ext cx="10593160" cy="5472608"/>
          </a:xfrm>
        </p:spPr>
        <p:txBody>
          <a:bodyPr>
            <a:normAutofit/>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a:t>
            </a:r>
            <a:r>
              <a:rPr lang="en-GB" altLang="zh-CN" sz="3100" dirty="0"/>
              <a:t>KNN</a:t>
            </a:r>
            <a:endParaRPr lang="en-GB" altLang="zh-CN" sz="3100" dirty="0"/>
          </a:p>
          <a:p>
            <a:pPr marL="0" indent="0">
              <a:lnSpc>
                <a:spcPct val="110000"/>
              </a:lnSpc>
              <a:buFont typeface="Calibri" panose="020F0502020204030204" pitchFamily="34" charset="0"/>
              <a:buNone/>
            </a:pPr>
            <a:r>
              <a:rPr lang="en-GB" altLang="zh-CN" dirty="0">
                <a:solidFill>
                  <a:srgbClr val="000008"/>
                </a:solidFill>
              </a:rPr>
              <a:t>Introduction: </a:t>
            </a:r>
            <a:endParaRPr lang="en-GB" altLang="zh-CN" dirty="0">
              <a:solidFill>
                <a:srgbClr val="000008"/>
              </a:solidFill>
            </a:endParaRPr>
          </a:p>
          <a:p>
            <a:pPr marL="0" indent="0">
              <a:lnSpc>
                <a:spcPct val="110000"/>
              </a:lnSpc>
              <a:buFont typeface="Calibri" panose="020F0502020204030204" pitchFamily="34" charset="0"/>
              <a:buNone/>
            </a:pPr>
            <a:r>
              <a:rPr lang="en-GB" altLang="zh-CN" dirty="0">
                <a:solidFill>
                  <a:srgbClr val="000008"/>
                </a:solidFill>
              </a:rPr>
              <a:t>KNN (k-Nearest Neighbors) is a machine learning algorithm for classification and regression problems. It works by finding the k nearest data points in the training set to a given test point, and assigning the test point the class or value that is most common among those neighbors.</a:t>
            </a:r>
            <a:endParaRPr lang="en-GB" altLang="zh-CN" dirty="0">
              <a:solidFill>
                <a:srgbClr val="000008"/>
              </a:solidFill>
            </a:endParaRPr>
          </a:p>
          <a:p>
            <a:pPr marL="0" indent="0">
              <a:lnSpc>
                <a:spcPct val="110000"/>
              </a:lnSpc>
              <a:buFont typeface="Calibri" panose="020F0502020204030204" pitchFamily="34" charset="0"/>
              <a:buNone/>
            </a:pPr>
            <a:r>
              <a:rPr lang="en-GB" altLang="zh-CN" dirty="0">
                <a:solidFill>
                  <a:srgbClr val="000008"/>
                </a:solidFill>
              </a:rPr>
              <a:t>In the case of classification problems, the class labels of the k nearest neighbors are used to determine the predicted class of the test point. In regression problems, the average value of the k nearest neighbors is used to predict the value of the test point.</a:t>
            </a:r>
            <a:endParaRPr lang="en-GB" altLang="zh-CN" dirty="0">
              <a:solidFill>
                <a:srgbClr val="000008"/>
              </a:solidFill>
            </a:endParaRPr>
          </a:p>
          <a:p>
            <a:pPr marL="0" indent="0">
              <a:lnSpc>
                <a:spcPct val="110000"/>
              </a:lnSpc>
              <a:buFont typeface="Calibri" panose="020F0502020204030204" pitchFamily="34" charset="0"/>
              <a:buNone/>
            </a:pPr>
            <a:r>
              <a:rPr lang="en-GB" altLang="zh-CN" dirty="0">
                <a:solidFill>
                  <a:srgbClr val="000008"/>
                </a:solidFill>
              </a:rPr>
              <a:t>The choice of the parameter k is an important factor in KNN. A small value of k can lead to overfitting, while a large value of k can lead to underfitting. The optimal value of k can be found using techniques such as cross-validation or grid search.</a:t>
            </a:r>
            <a:endParaRPr lang="en-GB" altLang="zh-CN" dirty="0">
              <a:solidFill>
                <a:srgbClr val="000008"/>
              </a:solidFill>
            </a:endParaRPr>
          </a:p>
          <a:p>
            <a:pPr marL="0" indent="0">
              <a:lnSpc>
                <a:spcPct val="110000"/>
              </a:lnSpc>
              <a:buFont typeface="Calibri" panose="020F0502020204030204" pitchFamily="34" charset="0"/>
              <a:buNone/>
            </a:pPr>
            <a:endParaRPr lang="en-US" altLang="zh-CN" sz="8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p:cNvSpPr>
            <a:spLocks noGrp="1" noRot="1" noChangeAspect="1" noMove="1" noResize="1" noEditPoints="1" noAdjustHandles="1" noChangeArrowheads="1" noChangeShapeType="1" noTextEdit="1"/>
          </p:cNvSpPr>
          <p:nvPr/>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p:cNvSpPr>
            <a:spLocks noGrp="1" noRot="1" noChangeAspect="1" noMove="1" noResize="1" noEditPoints="1" noAdjustHandles="1" noChangeArrowheads="1" noChangeShapeType="1" noTextEdit="1"/>
          </p:cNvSpPr>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White letters illustrated in 3D"/>
          <p:cNvPicPr>
            <a:picLocks noChangeAspect="1"/>
          </p:cNvPicPr>
          <p:nvPr/>
        </p:nvPicPr>
        <p:blipFill rotWithShape="1">
          <a:blip r:embed="rId1"/>
          <a:srcRect l="35922" r="16147"/>
          <a:stretch>
            <a:fillRect/>
          </a:stretch>
        </p:blipFill>
        <p:spPr>
          <a:xfrm>
            <a:off x="20" y="-12128"/>
            <a:ext cx="4654276" cy="6870127"/>
          </a:xfrm>
          <a:prstGeom prst="rect">
            <a:avLst/>
          </a:prstGeom>
        </p:spPr>
      </p:pic>
      <p:cxnSp>
        <p:nvCxnSpPr>
          <p:cNvPr id="17" name="Straight Connector 16"/>
          <p:cNvCxnSpPr>
            <a:cxnSpLocks noGrp="1" noRot="1" noChangeAspect="1" noMove="1" noResize="1" noEditPoints="1" noAdjustHandles="1" noChangeArrowheads="1" noChangeShapeType="1"/>
          </p:cNvCxnSpPr>
          <p:nvPr/>
        </p:nvCxnSpPr>
        <p:spPr>
          <a:xfrm>
            <a:off x="5287617" y="2085703"/>
            <a:ext cx="6170686"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7" name="内容占位符 6"/>
          <p:cNvSpPr>
            <a:spLocks noGrp="1"/>
          </p:cNvSpPr>
          <p:nvPr>
            <p:ph idx="1"/>
          </p:nvPr>
        </p:nvSpPr>
        <p:spPr>
          <a:xfrm>
            <a:off x="5130964" y="2234557"/>
            <a:ext cx="6641031" cy="4033799"/>
          </a:xfrm>
        </p:spPr>
        <p:txBody>
          <a:bodyPr>
            <a:noAutofit/>
          </a:bodyPr>
          <a:lstStyle/>
          <a:p>
            <a:pPr algn="l"/>
            <a:r>
              <a:rPr lang="en-GB" altLang="zh-CN" sz="2100" b="0" i="0" dirty="0">
                <a:solidFill>
                  <a:srgbClr val="374151"/>
                </a:solidFill>
                <a:effectLst/>
              </a:rPr>
              <a:t>Letter recognition is often considered a great problem to demonstrate the power of machine learning classification, primarily because it is an elegant example where simple machine learning models perform well. This is largely due to the use of very clean and homogeneous data. However, when using more complex data, this can become a quite challenging problem. In my report, we will examine an example of precisely that.</a:t>
            </a:r>
            <a:endParaRPr lang="en-GB" altLang="zh-CN" sz="2100" b="0" i="0" dirty="0">
              <a:solidFill>
                <a:srgbClr val="374151"/>
              </a:solidFill>
              <a:effectLst/>
            </a:endParaRPr>
          </a:p>
          <a:p>
            <a:pPr algn="l"/>
            <a:r>
              <a:rPr lang="en-GB" altLang="zh-CN" sz="2100" b="0" i="0" dirty="0">
                <a:solidFill>
                  <a:srgbClr val="374151"/>
                </a:solidFill>
                <a:effectLst/>
              </a:rPr>
              <a:t>The "Letters Recognition Dataset" from the UCI machine learning repository contains summary statistics (derived from image analysis) of randomly distorted English letters in 20 different fonts. This data was originally created to train Holland-style classifiers in a 1991 paper by Frey and Slate.</a:t>
            </a:r>
            <a:endParaRPr lang="en-GB" altLang="zh-CN" sz="2100" b="0" i="0" dirty="0">
              <a:solidFill>
                <a:srgbClr val="374151"/>
              </a:solidFill>
              <a:effectLst/>
            </a:endParaRPr>
          </a:p>
        </p:txBody>
      </p:sp>
      <p:sp>
        <p:nvSpPr>
          <p:cNvPr id="3" name="TextBox 2"/>
          <p:cNvSpPr txBox="1"/>
          <p:nvPr/>
        </p:nvSpPr>
        <p:spPr>
          <a:xfrm>
            <a:off x="2458995" y="2187146"/>
            <a:ext cx="184731" cy="369332"/>
          </a:xfrm>
          <a:prstGeom prst="rect">
            <a:avLst/>
          </a:prstGeom>
          <a:noFill/>
        </p:spPr>
        <p:txBody>
          <a:bodyPr wrap="none" rtlCol="0">
            <a:spAutoFit/>
          </a:bodyPr>
          <a:lstStyle/>
          <a:p>
            <a:endParaRPr lang="en-US" dirty="0"/>
          </a:p>
        </p:txBody>
      </p:sp>
      <p:sp>
        <p:nvSpPr>
          <p:cNvPr id="6" name="标题 1"/>
          <p:cNvSpPr>
            <a:spLocks noGrp="1"/>
          </p:cNvSpPr>
          <p:nvPr>
            <p:ph type="title"/>
          </p:nvPr>
        </p:nvSpPr>
        <p:spPr>
          <a:xfrm>
            <a:off x="5148314" y="685713"/>
            <a:ext cx="5313456" cy="1325563"/>
          </a:xfrm>
        </p:spPr>
        <p:txBody>
          <a:bodyPr vert="horz" lIns="91440" tIns="45720" rIns="91440" bIns="45720" rtlCol="0" anchor="b">
            <a:normAutofit/>
          </a:bodyPr>
          <a:lstStyle/>
          <a:p>
            <a:r>
              <a:rPr lang="en-US" altLang="zh-CN" sz="5400" b="1" dirty="0"/>
              <a:t>Overall</a:t>
            </a:r>
            <a:endParaRPr lang="zh-CN" altLang="en-US" sz="5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4" name="内容占位符 3"/>
          <p:cNvSpPr>
            <a:spLocks noGrp="1"/>
          </p:cNvSpPr>
          <p:nvPr>
            <p:ph idx="1"/>
          </p:nvPr>
        </p:nvSpPr>
        <p:spPr>
          <a:xfrm>
            <a:off x="1097280" y="1845734"/>
            <a:ext cx="9895264" cy="4463586"/>
          </a:xfrm>
        </p:spPr>
        <p:txBody>
          <a:bodyPr>
            <a:normAutofit/>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KNN</a:t>
            </a:r>
            <a:endParaRPr lang="en-GB" altLang="zh-CN" sz="2800" dirty="0"/>
          </a:p>
          <a:p>
            <a:pPr marL="91440" lvl="1" indent="-91440" fontAlgn="auto">
              <a:lnSpc>
                <a:spcPct val="120000"/>
              </a:lnSpc>
              <a:spcBef>
                <a:spcPts val="1200"/>
              </a:spcBef>
              <a:spcAft>
                <a:spcPts val="200"/>
              </a:spcAft>
              <a:buSzPct val="100000"/>
              <a:buFont typeface="Arial" panose="020B0604020202090204" pitchFamily="34" charset="0"/>
              <a:buChar char="•"/>
              <a:defRPr/>
            </a:pPr>
            <a:endParaRPr lang="en-GB" altLang="zh-CN" sz="2800" dirty="0"/>
          </a:p>
        </p:txBody>
      </p:sp>
      <p:sp>
        <p:nvSpPr>
          <p:cNvPr id="7" name="文本框 6"/>
          <p:cNvSpPr txBox="1"/>
          <p:nvPr/>
        </p:nvSpPr>
        <p:spPr>
          <a:xfrm>
            <a:off x="1147173" y="2420888"/>
            <a:ext cx="10061395" cy="4170372"/>
          </a:xfrm>
          <a:prstGeom prst="rect">
            <a:avLst/>
          </a:prstGeom>
          <a:noFill/>
        </p:spPr>
        <p:txBody>
          <a:bodyPr wrap="square" rtlCol="0">
            <a:spAutoFit/>
          </a:bodyPr>
          <a:lstStyle/>
          <a:p>
            <a:pPr marL="0" marR="0" algn="just">
              <a:spcBef>
                <a:spcPts val="0"/>
              </a:spcBef>
              <a:spcAft>
                <a:spcPts val="0"/>
              </a:spcAft>
            </a:pPr>
            <a:r>
              <a:rPr lang="en-GB" altLang="zh-CN" sz="1900" kern="100" dirty="0">
                <a:effectLst/>
                <a:ea typeface="宋体" panose="02010600030101010101" pitchFamily="2" charset="-122"/>
                <a:cs typeface="Times New Roman" panose="02020603050405020304" pitchFamily="18" charset="0"/>
              </a:rPr>
              <a:t>Firstly, I split the dataset into training and test sets in a certain proportion (40% for testing, 60% for training). Then I created the KNN Classifier, trained the model using the training dataset and predict the responses for test dataset. Firstly, I used hyperparameter showing as below: </a:t>
            </a:r>
            <a:r>
              <a:rPr lang="en-GB" altLang="zh-CN" sz="1900" kern="100" dirty="0" err="1">
                <a:effectLst/>
                <a:ea typeface="宋体" panose="02010600030101010101" pitchFamily="2" charset="-122"/>
                <a:cs typeface="Times New Roman" panose="02020603050405020304" pitchFamily="18" charset="0"/>
              </a:rPr>
              <a:t>n_neighbors</a:t>
            </a:r>
            <a:r>
              <a:rPr lang="en-GB" altLang="zh-CN" sz="1900" kern="100" dirty="0">
                <a:effectLst/>
                <a:ea typeface="宋体" panose="02010600030101010101" pitchFamily="2" charset="-122"/>
                <a:cs typeface="Times New Roman" panose="02020603050405020304" pitchFamily="18" charset="0"/>
              </a:rPr>
              <a:t>=5, metric='</a:t>
            </a:r>
            <a:r>
              <a:rPr lang="en-GB" altLang="zh-CN" sz="1900" kern="100" dirty="0" err="1">
                <a:effectLst/>
                <a:ea typeface="宋体" panose="02010600030101010101" pitchFamily="2" charset="-122"/>
                <a:cs typeface="Times New Roman" panose="02020603050405020304" pitchFamily="18" charset="0"/>
              </a:rPr>
              <a:t>manhattan</a:t>
            </a:r>
            <a:r>
              <a:rPr lang="en-GB" altLang="zh-CN" sz="1900" kern="100" dirty="0">
                <a:effectLst/>
                <a:ea typeface="宋体" panose="02010600030101010101" pitchFamily="2" charset="-122"/>
                <a:cs typeface="Times New Roman" panose="02020603050405020304" pitchFamily="18" charset="0"/>
              </a:rPr>
              <a:t>', algorithm='auto', weights='distance'</a:t>
            </a:r>
            <a:endParaRPr lang="en-GB" altLang="zh-CN" sz="19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19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r>
              <a:rPr lang="en-GB" altLang="zh-CN" sz="1900" kern="100" dirty="0">
                <a:effectLst/>
                <a:ea typeface="宋体" panose="02010600030101010101" pitchFamily="2" charset="-122"/>
                <a:cs typeface="Times New Roman" panose="02020603050405020304" pitchFamily="18" charset="0"/>
              </a:rPr>
              <a:t>We can take a look at the accuracy of the KNN model:</a:t>
            </a:r>
            <a:endParaRPr lang="en-GB" altLang="zh-CN" sz="19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19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19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19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r>
              <a:rPr lang="en-GB" altLang="zh-CN" sz="1900" kern="100" dirty="0">
                <a:effectLst/>
                <a:ea typeface="宋体" panose="02010600030101010101" pitchFamily="2" charset="-122"/>
                <a:cs typeface="Times New Roman" panose="02020603050405020304" pitchFamily="18" charset="0"/>
              </a:rPr>
              <a:t>This indicates that the accuracy of KNN model is 0.95, which means it has a higher accuracy score than SVC but lower than Decision Tree. We can also check the confusion matrix of the KNN model, it predicts most of the letters, but we can see from the plot that it sometimes predicts the letter incorrectly.</a:t>
            </a:r>
            <a:endParaRPr lang="en-GB" altLang="zh-CN" sz="1900" kern="100" dirty="0">
              <a:effectLst/>
              <a:ea typeface="宋体" panose="02010600030101010101" pitchFamily="2" charset="-122"/>
              <a:cs typeface="Times New Roman" panose="02020603050405020304" pitchFamily="18" charset="0"/>
            </a:endParaRPr>
          </a:p>
          <a:p>
            <a:endParaRPr kumimoji="1" lang="zh-CN" altLang="en-US" dirty="0"/>
          </a:p>
        </p:txBody>
      </p:sp>
      <p:pic>
        <p:nvPicPr>
          <p:cNvPr id="6" name="图片 5"/>
          <p:cNvPicPr>
            <a:picLocks noChangeAspect="1"/>
          </p:cNvPicPr>
          <p:nvPr/>
        </p:nvPicPr>
        <p:blipFill rotWithShape="1">
          <a:blip r:embed="rId1"/>
          <a:srcRect r="36213" b="-2161"/>
          <a:stretch>
            <a:fillRect/>
          </a:stretch>
        </p:blipFill>
        <p:spPr>
          <a:xfrm>
            <a:off x="3215680" y="4365104"/>
            <a:ext cx="5760640" cy="5333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4" name="内容占位符 3"/>
          <p:cNvSpPr>
            <a:spLocks noGrp="1"/>
          </p:cNvSpPr>
          <p:nvPr>
            <p:ph idx="1"/>
          </p:nvPr>
        </p:nvSpPr>
        <p:spPr>
          <a:xfrm>
            <a:off x="1097280" y="1845734"/>
            <a:ext cx="9895264" cy="4463586"/>
          </a:xfrm>
        </p:spPr>
        <p:txBody>
          <a:bodyPr>
            <a:normAutofit/>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a:t>
            </a:r>
            <a:r>
              <a:rPr lang="en-US" altLang="zh-CN" sz="2800" dirty="0"/>
              <a:t>KNN</a:t>
            </a:r>
            <a:endParaRPr lang="en-GB" altLang="zh-CN" sz="2800" dirty="0"/>
          </a:p>
          <a:p>
            <a:endParaRPr lang="en-GB" altLang="zh-CN" kern="100" dirty="0">
              <a:effectLst/>
              <a:latin typeface="Times New Roman Regular" panose="02020603050405020304"/>
              <a:ea typeface="宋体" panose="02010600030101010101" pitchFamily="2" charset="-122"/>
              <a:cs typeface="Times New Roman" panose="02020603050405020304" pitchFamily="18" charset="0"/>
            </a:endParaRPr>
          </a:p>
          <a:p>
            <a:pPr marL="0" lvl="1" indent="0" fontAlgn="auto">
              <a:lnSpc>
                <a:spcPct val="120000"/>
              </a:lnSpc>
              <a:spcBef>
                <a:spcPts val="1200"/>
              </a:spcBef>
              <a:spcAft>
                <a:spcPts val="200"/>
              </a:spcAft>
              <a:buSzPct val="100000"/>
              <a:buNone/>
              <a:defRPr/>
            </a:pPr>
            <a:endParaRPr lang="en-US" altLang="zh-CN" sz="800" dirty="0"/>
          </a:p>
          <a:p>
            <a:endParaRPr lang="zh-CN" altLang="en-US" dirty="0"/>
          </a:p>
        </p:txBody>
      </p:sp>
      <p:pic>
        <p:nvPicPr>
          <p:cNvPr id="6" name="图片 5"/>
          <p:cNvPicPr>
            <a:picLocks noChangeAspect="1"/>
          </p:cNvPicPr>
          <p:nvPr/>
        </p:nvPicPr>
        <p:blipFill>
          <a:blip r:embed="rId1"/>
          <a:stretch>
            <a:fillRect/>
          </a:stretch>
        </p:blipFill>
        <p:spPr>
          <a:xfrm>
            <a:off x="911424" y="2396489"/>
            <a:ext cx="5479136" cy="3697262"/>
          </a:xfrm>
          <a:prstGeom prst="rect">
            <a:avLst/>
          </a:prstGeom>
        </p:spPr>
      </p:pic>
      <p:pic>
        <p:nvPicPr>
          <p:cNvPr id="7" name="图片 6"/>
          <p:cNvPicPr>
            <a:picLocks noChangeAspect="1"/>
          </p:cNvPicPr>
          <p:nvPr/>
        </p:nvPicPr>
        <p:blipFill>
          <a:blip r:embed="rId2"/>
          <a:stretch>
            <a:fillRect/>
          </a:stretch>
        </p:blipFill>
        <p:spPr>
          <a:xfrm>
            <a:off x="6366896" y="1845735"/>
            <a:ext cx="4475985" cy="4463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4" name="内容占位符 3"/>
          <p:cNvSpPr>
            <a:spLocks noGrp="1"/>
          </p:cNvSpPr>
          <p:nvPr>
            <p:ph idx="1"/>
          </p:nvPr>
        </p:nvSpPr>
        <p:spPr>
          <a:xfrm>
            <a:off x="1097280" y="1845734"/>
            <a:ext cx="9895264" cy="4463586"/>
          </a:xfrm>
        </p:spPr>
        <p:txBody>
          <a:bodyPr>
            <a:normAutofit/>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KNN (</a:t>
            </a:r>
            <a:r>
              <a:rPr lang="en-GB" altLang="zh-CN" sz="2800" kern="100" dirty="0">
                <a:effectLst/>
                <a:ea typeface="宋体" panose="02010600030101010101" pitchFamily="2" charset="-122"/>
                <a:cs typeface="Times New Roman" panose="02020603050405020304" pitchFamily="18" charset="0"/>
              </a:rPr>
              <a:t>hyperparameter tuning</a:t>
            </a:r>
            <a:r>
              <a:rPr lang="en-GB" altLang="zh-CN" sz="2800" dirty="0"/>
              <a:t>)</a:t>
            </a:r>
            <a:endParaRPr lang="en-GB" altLang="zh-CN" sz="2800" dirty="0"/>
          </a:p>
          <a:p>
            <a:pPr marL="91440" lvl="1" indent="-91440" fontAlgn="auto">
              <a:lnSpc>
                <a:spcPct val="120000"/>
              </a:lnSpc>
              <a:spcBef>
                <a:spcPts val="1200"/>
              </a:spcBef>
              <a:spcAft>
                <a:spcPts val="200"/>
              </a:spcAft>
              <a:buSzPct val="100000"/>
              <a:buFont typeface="Arial" panose="020B0604020202090204" pitchFamily="34" charset="0"/>
              <a:buChar char="•"/>
              <a:defRPr/>
            </a:pPr>
            <a:endParaRPr lang="en-GB" altLang="zh-CN" sz="2800" dirty="0"/>
          </a:p>
        </p:txBody>
      </p:sp>
      <p:sp>
        <p:nvSpPr>
          <p:cNvPr id="7" name="文本框 6"/>
          <p:cNvSpPr txBox="1"/>
          <p:nvPr/>
        </p:nvSpPr>
        <p:spPr>
          <a:xfrm>
            <a:off x="1147173" y="2420888"/>
            <a:ext cx="10061395" cy="3293209"/>
          </a:xfrm>
          <a:prstGeom prst="rect">
            <a:avLst/>
          </a:prstGeom>
          <a:noFill/>
        </p:spPr>
        <p:txBody>
          <a:bodyPr wrap="square" rtlCol="0">
            <a:spAutoFit/>
          </a:bodyPr>
          <a:lstStyle/>
          <a:p>
            <a:pPr marL="0" marR="0" algn="just">
              <a:spcBef>
                <a:spcPts val="0"/>
              </a:spcBef>
              <a:spcAft>
                <a:spcPts val="0"/>
              </a:spcAft>
            </a:pPr>
            <a:r>
              <a:rPr lang="en-GB" altLang="zh-CN" sz="1900" kern="100" dirty="0">
                <a:effectLst/>
                <a:ea typeface="宋体" panose="02010600030101010101" pitchFamily="2" charset="-122"/>
                <a:cs typeface="Times New Roman" panose="02020603050405020304" pitchFamily="18" charset="0"/>
              </a:rPr>
              <a:t>Then I performed hyperparameter tuning to see </a:t>
            </a:r>
            <a:r>
              <a:rPr lang="en-GB" altLang="zh-CN" sz="1900" kern="100" dirty="0">
                <a:ea typeface="宋体" panose="02010600030101010101" pitchFamily="2" charset="-122"/>
                <a:cs typeface="Times New Roman" panose="02020603050405020304" pitchFamily="18" charset="0"/>
              </a:rPr>
              <a:t>if there’s any difference. </a:t>
            </a:r>
            <a:r>
              <a:rPr lang="en-GB" altLang="zh-CN" sz="1900" kern="100" dirty="0">
                <a:effectLst/>
                <a:ea typeface="宋体" panose="02010600030101010101" pitchFamily="2" charset="-122"/>
                <a:cs typeface="Times New Roman" panose="02020603050405020304" pitchFamily="18" charset="0"/>
              </a:rPr>
              <a:t>I used hyperparameter showing as below: metric='</a:t>
            </a:r>
            <a:r>
              <a:rPr lang="en-GB" altLang="zh-CN" sz="1900" kern="100" dirty="0" err="1">
                <a:effectLst/>
                <a:ea typeface="宋体" panose="02010600030101010101" pitchFamily="2" charset="-122"/>
                <a:cs typeface="Times New Roman" panose="02020603050405020304" pitchFamily="18" charset="0"/>
              </a:rPr>
              <a:t>minkowski</a:t>
            </a:r>
            <a:r>
              <a:rPr lang="en-GB" altLang="zh-CN" sz="1900" kern="100" dirty="0">
                <a:effectLst/>
                <a:ea typeface="宋体" panose="02010600030101010101" pitchFamily="2" charset="-122"/>
                <a:cs typeface="Times New Roman" panose="02020603050405020304" pitchFamily="18" charset="0"/>
              </a:rPr>
              <a:t>', algorithm='</a:t>
            </a:r>
            <a:r>
              <a:rPr lang="en-GB" altLang="zh-CN" sz="1900" kern="100" dirty="0" err="1">
                <a:effectLst/>
                <a:ea typeface="宋体" panose="02010600030101010101" pitchFamily="2" charset="-122"/>
                <a:cs typeface="Times New Roman" panose="02020603050405020304" pitchFamily="18" charset="0"/>
              </a:rPr>
              <a:t>ball_tree</a:t>
            </a:r>
            <a:r>
              <a:rPr lang="en-GB" altLang="zh-CN" sz="1900" kern="100" dirty="0">
                <a:effectLst/>
                <a:ea typeface="宋体" panose="02010600030101010101" pitchFamily="2" charset="-122"/>
                <a:cs typeface="Times New Roman" panose="02020603050405020304" pitchFamily="18" charset="0"/>
              </a:rPr>
              <a:t>', weights='uniform'</a:t>
            </a:r>
            <a:endParaRPr lang="en-GB" altLang="zh-CN" sz="19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r>
              <a:rPr lang="en-GB" altLang="zh-CN" sz="1900" kern="100" dirty="0">
                <a:effectLst/>
                <a:ea typeface="宋体" panose="02010600030101010101" pitchFamily="2" charset="-122"/>
                <a:cs typeface="Times New Roman" panose="02020603050405020304" pitchFamily="18" charset="0"/>
              </a:rPr>
              <a:t>We can take a look at the accuracy of the KNN model:</a:t>
            </a:r>
            <a:endParaRPr lang="en-GB" altLang="zh-CN" sz="19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19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19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endParaRPr lang="en-GB" altLang="zh-CN" sz="19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r>
              <a:rPr lang="en-GB" altLang="zh-CN" sz="1900" kern="100" dirty="0">
                <a:effectLst/>
                <a:ea typeface="宋体" panose="02010600030101010101" pitchFamily="2" charset="-122"/>
                <a:cs typeface="Times New Roman" panose="02020603050405020304" pitchFamily="18" charset="0"/>
              </a:rPr>
              <a:t>This indicates that  by performing hyperparameter turning, the accuracy of KNN model is 0.9</a:t>
            </a:r>
            <a:r>
              <a:rPr lang="en-US" altLang="zh-CN" sz="1900" kern="100" dirty="0">
                <a:effectLst/>
                <a:ea typeface="宋体" panose="02010600030101010101" pitchFamily="2" charset="-122"/>
                <a:cs typeface="Times New Roman" panose="02020603050405020304" pitchFamily="18" charset="0"/>
              </a:rPr>
              <a:t>8</a:t>
            </a:r>
            <a:r>
              <a:rPr lang="en-GB" altLang="zh-CN" sz="1900" kern="100" dirty="0">
                <a:effectLst/>
                <a:ea typeface="宋体" panose="02010600030101010101" pitchFamily="2" charset="-122"/>
                <a:cs typeface="Times New Roman" panose="02020603050405020304" pitchFamily="18" charset="0"/>
              </a:rPr>
              <a:t>, which means it’s better than before, but still lower than Decision Tree. We can also check the confusion matrix of the KNN model, it predicts most of the letters, but we can see from the plot that it sometimes predicts the letter incorrectly.</a:t>
            </a:r>
            <a:endParaRPr lang="en-GB" altLang="zh-CN" sz="1900" kern="100" dirty="0">
              <a:effectLst/>
              <a:ea typeface="宋体" panose="02010600030101010101" pitchFamily="2" charset="-122"/>
              <a:cs typeface="Times New Roman" panose="02020603050405020304" pitchFamily="18" charset="0"/>
            </a:endParaRPr>
          </a:p>
          <a:p>
            <a:endParaRPr kumimoji="1" lang="zh-CN" altLang="en-US" dirty="0"/>
          </a:p>
        </p:txBody>
      </p:sp>
      <p:pic>
        <p:nvPicPr>
          <p:cNvPr id="3" name="图片 2"/>
          <p:cNvPicPr>
            <a:picLocks noChangeAspect="1"/>
          </p:cNvPicPr>
          <p:nvPr/>
        </p:nvPicPr>
        <p:blipFill>
          <a:blip r:embed="rId1"/>
          <a:stretch>
            <a:fillRect/>
          </a:stretch>
        </p:blipFill>
        <p:spPr>
          <a:xfrm>
            <a:off x="3401239" y="3573016"/>
            <a:ext cx="5389522" cy="50405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7173" y="388608"/>
            <a:ext cx="10781475" cy="1325880"/>
          </a:xfrm>
        </p:spPr>
        <p:txBody>
          <a:bodyPr vert="horz" lIns="91440" tIns="45720" rIns="91440" bIns="45720" rtlCol="0" anchor="b">
            <a:normAutofit/>
          </a:bodyPr>
          <a:lstStyle/>
          <a:p>
            <a:r>
              <a:rPr lang="en-GB" altLang="zh-CN" b="1" dirty="0"/>
              <a:t>Modeling and Model Evaluation</a:t>
            </a:r>
            <a:endParaRPr lang="en-GB" altLang="zh-CN" sz="5400" dirty="0"/>
          </a:p>
        </p:txBody>
      </p:sp>
      <p:sp>
        <p:nvSpPr>
          <p:cNvPr id="4" name="内容占位符 3"/>
          <p:cNvSpPr>
            <a:spLocks noGrp="1"/>
          </p:cNvSpPr>
          <p:nvPr>
            <p:ph idx="1"/>
          </p:nvPr>
        </p:nvSpPr>
        <p:spPr>
          <a:xfrm>
            <a:off x="1097280" y="1845734"/>
            <a:ext cx="9895264" cy="4463586"/>
          </a:xfrm>
        </p:spPr>
        <p:txBody>
          <a:bodyPr>
            <a:normAutofit/>
          </a:bodyPr>
          <a:lstStyle/>
          <a:p>
            <a:pPr marL="91440" lvl="1" indent="-91440" fontAlgn="auto">
              <a:lnSpc>
                <a:spcPct val="120000"/>
              </a:lnSpc>
              <a:spcBef>
                <a:spcPts val="1200"/>
              </a:spcBef>
              <a:spcAft>
                <a:spcPts val="200"/>
              </a:spcAft>
              <a:buSzPct val="100000"/>
              <a:buFont typeface="Arial" panose="020B0604020202090204" pitchFamily="34" charset="0"/>
              <a:buChar char="•"/>
              <a:defRPr/>
            </a:pPr>
            <a:r>
              <a:rPr lang="en-GB" altLang="zh-CN" sz="2800" dirty="0"/>
              <a:t> </a:t>
            </a:r>
            <a:r>
              <a:rPr lang="en-US" altLang="zh-CN" sz="2800" dirty="0"/>
              <a:t>KNN</a:t>
            </a:r>
            <a:endParaRPr lang="en-GB" altLang="zh-CN" sz="2800" dirty="0"/>
          </a:p>
          <a:p>
            <a:endParaRPr lang="en-GB" altLang="zh-CN" kern="100" dirty="0">
              <a:effectLst/>
              <a:latin typeface="Times New Roman Regular" panose="02020603050405020304"/>
              <a:ea typeface="宋体" panose="02010600030101010101" pitchFamily="2" charset="-122"/>
              <a:cs typeface="Times New Roman" panose="02020603050405020304" pitchFamily="18" charset="0"/>
            </a:endParaRPr>
          </a:p>
          <a:p>
            <a:pPr marL="0" lvl="1" indent="0" fontAlgn="auto">
              <a:lnSpc>
                <a:spcPct val="120000"/>
              </a:lnSpc>
              <a:spcBef>
                <a:spcPts val="1200"/>
              </a:spcBef>
              <a:spcAft>
                <a:spcPts val="200"/>
              </a:spcAft>
              <a:buSzPct val="100000"/>
              <a:buNone/>
              <a:defRPr/>
            </a:pPr>
            <a:endParaRPr lang="en-US" altLang="zh-CN" sz="800" dirty="0"/>
          </a:p>
          <a:p>
            <a:endParaRPr lang="zh-CN" altLang="en-US" dirty="0"/>
          </a:p>
        </p:txBody>
      </p:sp>
      <p:pic>
        <p:nvPicPr>
          <p:cNvPr id="3" name="图片 2"/>
          <p:cNvPicPr>
            <a:picLocks noChangeAspect="1"/>
          </p:cNvPicPr>
          <p:nvPr/>
        </p:nvPicPr>
        <p:blipFill>
          <a:blip r:embed="rId1"/>
          <a:stretch>
            <a:fillRect/>
          </a:stretch>
        </p:blipFill>
        <p:spPr>
          <a:xfrm>
            <a:off x="793920" y="2366016"/>
            <a:ext cx="5572975" cy="3811252"/>
          </a:xfrm>
          <a:prstGeom prst="rect">
            <a:avLst/>
          </a:prstGeom>
        </p:spPr>
      </p:pic>
      <p:pic>
        <p:nvPicPr>
          <p:cNvPr id="5" name="图片 4"/>
          <p:cNvPicPr>
            <a:picLocks noChangeAspect="1"/>
          </p:cNvPicPr>
          <p:nvPr/>
        </p:nvPicPr>
        <p:blipFill>
          <a:blip r:embed="rId2"/>
          <a:stretch>
            <a:fillRect/>
          </a:stretch>
        </p:blipFill>
        <p:spPr>
          <a:xfrm>
            <a:off x="6715391" y="1845734"/>
            <a:ext cx="3928657" cy="44635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
          <p:cNvSpPr>
            <a:spLocks noGrp="1"/>
          </p:cNvSpPr>
          <p:nvPr>
            <p:ph type="title"/>
          </p:nvPr>
        </p:nvSpPr>
        <p:spPr>
          <a:xfrm>
            <a:off x="323054" y="1124744"/>
            <a:ext cx="3672408" cy="2478533"/>
          </a:xfrm>
        </p:spPr>
        <p:txBody>
          <a:bodyPr vert="horz" lIns="91440" tIns="45720" rIns="91440" bIns="45720" rtlCol="0" anchor="b">
            <a:normAutofit/>
          </a:bodyPr>
          <a:lstStyle/>
          <a:p>
            <a:r>
              <a:rPr lang="en-GB" altLang="zh-CN" sz="3800" dirty="0"/>
              <a:t>Conclusion</a:t>
            </a:r>
            <a:endParaRPr lang="en-GB" altLang="zh-CN" sz="3800" dirty="0"/>
          </a:p>
        </p:txBody>
      </p:sp>
      <p:sp>
        <p:nvSpPr>
          <p:cNvPr id="6" name="内容占位符 3"/>
          <p:cNvSpPr>
            <a:spLocks noGrp="1"/>
          </p:cNvSpPr>
          <p:nvPr>
            <p:ph idx="1"/>
          </p:nvPr>
        </p:nvSpPr>
        <p:spPr>
          <a:xfrm>
            <a:off x="4454931" y="866973"/>
            <a:ext cx="7413302" cy="5472608"/>
          </a:xfrm>
        </p:spPr>
        <p:txBody>
          <a:bodyPr>
            <a:normAutofit lnSpcReduction="10000"/>
          </a:bodyPr>
          <a:lstStyle/>
          <a:p>
            <a:pPr marL="0" marR="0" indent="0" algn="just">
              <a:spcBef>
                <a:spcPts val="0"/>
              </a:spcBef>
              <a:spcAft>
                <a:spcPts val="0"/>
              </a:spcAft>
              <a:buNone/>
            </a:pPr>
            <a:r>
              <a:rPr lang="en-GB" altLang="zh-CN" sz="2400" kern="100" dirty="0">
                <a:effectLst/>
                <a:ea typeface="宋体" panose="02010600030101010101" pitchFamily="2" charset="-122"/>
                <a:cs typeface="Times New Roman" panose="02020603050405020304" pitchFamily="18" charset="0"/>
              </a:rPr>
              <a:t>The SVC model has an accuracy score of 0.85, which is lower than the Decision Tree and KNN models. This suggests that the SVC model may not be the best choice for this particular dataset or that it may need further tuning of its hyperparameters. The Decision Tree model has an accuracy score of 1.0, which means it is perfectly able to classify the data points in the given dataset. This is an excellent result, but the model may be overfitting to the training data, and its performance on new, unseen data may not be as good. The KNN model has an accuracy score of 0.95, which is close to perfect accuracy and suggests that the KNN model is performing very well on this dataset. </a:t>
            </a:r>
            <a:endParaRPr lang="en-GB" altLang="zh-CN" sz="2400" kern="100" dirty="0">
              <a:effectLst/>
              <a:ea typeface="宋体" panose="02010600030101010101" pitchFamily="2" charset="-122"/>
              <a:cs typeface="Times New Roman" panose="02020603050405020304" pitchFamily="18" charset="0"/>
            </a:endParaRPr>
          </a:p>
          <a:p>
            <a:pPr marL="0" marR="0" algn="just">
              <a:spcBef>
                <a:spcPts val="0"/>
              </a:spcBef>
              <a:spcAft>
                <a:spcPts val="0"/>
              </a:spcAft>
            </a:pPr>
            <a:r>
              <a:rPr lang="en-GB" altLang="zh-CN" sz="2400" kern="100" dirty="0">
                <a:effectLst/>
                <a:ea typeface="宋体" panose="02010600030101010101" pitchFamily="2" charset="-122"/>
                <a:cs typeface="Times New Roman" panose="02020603050405020304" pitchFamily="18" charset="0"/>
              </a:rPr>
              <a:t> </a:t>
            </a:r>
            <a:endParaRPr lang="en-GB" altLang="zh-CN" sz="2400" kern="100" dirty="0">
              <a:effectLst/>
              <a:ea typeface="宋体" panose="02010600030101010101" pitchFamily="2" charset="-122"/>
              <a:cs typeface="Times New Roman" panose="02020603050405020304" pitchFamily="18" charset="0"/>
            </a:endParaRPr>
          </a:p>
          <a:p>
            <a:pPr marL="0" marR="0" indent="0" algn="just">
              <a:spcBef>
                <a:spcPts val="0"/>
              </a:spcBef>
              <a:spcAft>
                <a:spcPts val="0"/>
              </a:spcAft>
              <a:buNone/>
            </a:pPr>
            <a:r>
              <a:rPr lang="en-GB" altLang="zh-CN" sz="2400" kern="100" dirty="0">
                <a:effectLst/>
                <a:ea typeface="宋体" panose="02010600030101010101" pitchFamily="2" charset="-122"/>
                <a:cs typeface="Times New Roman" panose="02020603050405020304" pitchFamily="18" charset="0"/>
              </a:rPr>
              <a:t>By using SVC model, Decision Tree model and KNN model to classify the 26 letters, they all have pretty good performance. However, since Decision Tree model has an accuracy score of 1.0, so the best model to predict the 26 letters is Decision Tree model. </a:t>
            </a:r>
            <a:endParaRPr lang="en-GB" altLang="zh-CN" sz="2400" kern="100" dirty="0">
              <a:effectLst/>
              <a:ea typeface="宋体" panose="02010600030101010101" pitchFamily="2" charset="-122"/>
              <a:cs typeface="Times New Roman" panose="02020603050405020304" pitchFamily="18" charset="0"/>
            </a:endParaRPr>
          </a:p>
          <a:p>
            <a:pPr marL="0" lvl="1" indent="0" fontAlgn="auto">
              <a:lnSpc>
                <a:spcPct val="120000"/>
              </a:lnSpc>
              <a:spcBef>
                <a:spcPts val="1200"/>
              </a:spcBef>
              <a:spcAft>
                <a:spcPts val="200"/>
              </a:spcAft>
              <a:buSzPct val="100000"/>
              <a:buNone/>
              <a:defRPr/>
            </a:pPr>
            <a:endParaRPr lang="en-US" altLang="zh-CN" sz="24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p:cNvSpPr>
            <a:spLocks noGrp="1" noRot="1" noChangeAspect="1" noMove="1" noResize="1" noEditPoints="1" noAdjustHandles="1" noChangeArrowheads="1" noChangeShapeType="1" noTextEdit="1"/>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8" name="Rectangle 27"/>
          <p:cNvSpPr>
            <a:spLocks noGrp="1" noRot="1" noChangeAspect="1" noMove="1" noResize="1" noEditPoints="1" noAdjustHandles="1" noChangeArrowheads="1" noChangeShapeType="1" noTextEdit="1"/>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0" name="Straight Connector 29"/>
          <p:cNvCxnSpPr>
            <a:cxnSpLocks noGrp="1" noRot="1" noChangeAspect="1" noMove="1" noResize="1" noEditPoints="1" noAdjustHandles="1" noChangeArrowheads="1" noChangeShapeType="1"/>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2" name="Rectangle 31"/>
          <p:cNvSpPr>
            <a:spLocks noGrp="1" noRot="1" noChangeAspect="1" noMove="1" noResize="1" noEditPoints="1" noAdjustHandles="1" noChangeArrowheads="1" noChangeShapeType="1" noTextEdit="1"/>
          </p:cNvSpPr>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5807968" y="2662068"/>
            <a:ext cx="6253317" cy="1224132"/>
          </a:xfrm>
        </p:spPr>
        <p:txBody>
          <a:bodyPr vert="horz" lIns="91440" tIns="45720" rIns="91440" bIns="45720" rtlCol="0" anchor="b">
            <a:normAutofit/>
          </a:bodyPr>
          <a:lstStyle/>
          <a:p>
            <a:r>
              <a:rPr lang="en-US" altLang="zh-CN" sz="8000" b="1" dirty="0">
                <a:solidFill>
                  <a:schemeClr val="tx1">
                    <a:lumMod val="85000"/>
                    <a:lumOff val="15000"/>
                  </a:schemeClr>
                </a:solidFill>
              </a:rPr>
              <a:t>Thank you!</a:t>
            </a:r>
            <a:endParaRPr lang="en-US" altLang="zh-CN" sz="8000" b="1" dirty="0">
              <a:solidFill>
                <a:schemeClr val="tx1">
                  <a:lumMod val="85000"/>
                  <a:lumOff val="15000"/>
                </a:schemeClr>
              </a:solidFill>
            </a:endParaRPr>
          </a:p>
        </p:txBody>
      </p:sp>
      <p:pic>
        <p:nvPicPr>
          <p:cNvPr id="6" name="Graphic 5" descr="握手"/>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633999" y="1163529"/>
            <a:ext cx="4001315" cy="4001315"/>
          </a:xfrm>
          <a:prstGeom prst="rect">
            <a:avLst/>
          </a:prstGeom>
        </p:spPr>
      </p:pic>
      <p:cxnSp>
        <p:nvCxnSpPr>
          <p:cNvPr id="34" name="Straight Connector 33"/>
          <p:cNvCxnSpPr>
            <a:cxnSpLocks noGrp="1" noRot="1" noChangeAspect="1" noMove="1" noResize="1" noEditPoints="1" noAdjustHandles="1" noChangeArrowheads="1" noChangeShapeType="1"/>
          </p:cNvCxnSpPr>
          <p:nvPr/>
        </p:nvCxnSpPr>
        <p:spPr>
          <a:xfrm>
            <a:off x="5447071" y="4343400"/>
            <a:ext cx="5636107"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6" name="Rectangle 35"/>
          <p:cNvSpPr>
            <a:spLocks noGrp="1" noRot="1" noChangeAspect="1" noMove="1" noResize="1" noEditPoints="1" noAdjustHandles="1" noChangeArrowheads="1" noChangeShapeType="1" noTextEdit="1"/>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8" name="Rectangle 37"/>
          <p:cNvSpPr>
            <a:spLocks noGrp="1" noRot="1" noChangeAspect="1" noMove="1" noResize="1" noEditPoints="1" noAdjustHandles="1" noChangeArrowheads="1" noChangeShapeType="1" noTextEdit="1"/>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7808" y="404664"/>
            <a:ext cx="6560359" cy="1368152"/>
          </a:xfrm>
        </p:spPr>
        <p:txBody>
          <a:bodyPr vert="horz" lIns="91440" tIns="45720" rIns="91440" bIns="45720" rtlCol="0" anchor="b">
            <a:noAutofit/>
          </a:bodyPr>
          <a:lstStyle/>
          <a:p>
            <a:r>
              <a:rPr lang="en-US" altLang="zh-CN" sz="5400" b="1" dirty="0"/>
              <a:t>Problem Statement</a:t>
            </a:r>
            <a:endParaRPr lang="zh-CN" altLang="en-US" sz="5400" b="1" dirty="0"/>
          </a:p>
        </p:txBody>
      </p:sp>
      <p:sp>
        <p:nvSpPr>
          <p:cNvPr id="7" name="内容占位符 6"/>
          <p:cNvSpPr>
            <a:spLocks noGrp="1"/>
          </p:cNvSpPr>
          <p:nvPr>
            <p:ph idx="1"/>
          </p:nvPr>
        </p:nvSpPr>
        <p:spPr>
          <a:xfrm>
            <a:off x="1047809" y="1748678"/>
            <a:ext cx="10096382" cy="4464497"/>
          </a:xfrm>
        </p:spPr>
        <p:txBody>
          <a:bodyPr>
            <a:normAutofit lnSpcReduction="10000"/>
          </a:bodyPr>
          <a:lstStyle/>
          <a:p>
            <a:pPr marL="457200" indent="-457200">
              <a:buFont typeface="+mj-lt"/>
              <a:buAutoNum type="arabicPeriod"/>
            </a:pPr>
            <a:endParaRPr lang="en-US" dirty="0">
              <a:solidFill>
                <a:schemeClr val="tx1"/>
              </a:solidFill>
            </a:endParaRPr>
          </a:p>
          <a:p>
            <a:pPr marL="0" indent="0" algn="just">
              <a:buNone/>
            </a:pPr>
            <a:r>
              <a:rPr lang="en-GB" altLang="zh-CN" sz="2900" dirty="0"/>
              <a:t>I’m going to apply different machine learning models to the Letter Recognition Data Set in my project. By testing different models to the data set, I can find out which model applies to this data set best. I’ll split the data set into training data set and test data set: 16000 for training data set and 4000 for test data set. Then build a variety of classification models (such as SVC, Decision Tree, KNN models) using the training data set, and use the test data set to measure the performance of the models in order to pick the best model. By classify these 20000 unique stimuli from 20 different fonts, we can better distinguish the 26 capital letters in the English alphabet.</a:t>
            </a:r>
            <a:endParaRPr lang="en-US" sz="2900" dirty="0">
              <a:solidFill>
                <a:schemeClr val="tx1"/>
              </a:solidFill>
            </a:endParaRPr>
          </a:p>
          <a:p>
            <a:pPr marL="457200" indent="-457200">
              <a:buFont typeface="+mj-lt"/>
              <a:buAutoNum type="arabicPeriod"/>
            </a:pPr>
            <a:endParaRPr lang="en-US" dirty="0">
              <a:solidFill>
                <a:schemeClr val="tx1"/>
              </a:solidFill>
            </a:endParaRPr>
          </a:p>
          <a:p>
            <a:endParaRPr lang="en-US" altLang="zh-CN" sz="3200" dirty="0">
              <a:latin typeface="Times New Roman" panose="02020603050405020304" pitchFamily="18" charset="0"/>
              <a:ea typeface="等线" panose="02010600030101010101" pitchFamily="2" charset="-122"/>
            </a:endParaRPr>
          </a:p>
        </p:txBody>
      </p:sp>
      <p:sp>
        <p:nvSpPr>
          <p:cNvPr id="3" name="TextBox 2"/>
          <p:cNvSpPr txBox="1"/>
          <p:nvPr/>
        </p:nvSpPr>
        <p:spPr>
          <a:xfrm>
            <a:off x="2458995" y="2187146"/>
            <a:ext cx="184731" cy="369332"/>
          </a:xfrm>
          <a:prstGeom prst="rect">
            <a:avLst/>
          </a:prstGeom>
          <a:noFill/>
        </p:spPr>
        <p:txBody>
          <a:bodyPr wrap="none" rtlCol="0">
            <a:spAutoFit/>
          </a:bodyPr>
          <a:lstStyle/>
          <a:p>
            <a:endParaRPr lang="en-US" dirty="0"/>
          </a:p>
        </p:txBody>
      </p:sp>
      <p:pic>
        <p:nvPicPr>
          <p:cNvPr id="1026" name="Picture 2" descr="Scrutiny Stock Illustrations – 15,235 Scrutiny Stock Illustrations, Vectors  &amp; Clipart - Dreamstim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10009175" y="47151"/>
            <a:ext cx="1572766" cy="1572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6778" y="388925"/>
            <a:ext cx="6369382" cy="1325563"/>
          </a:xfrm>
        </p:spPr>
        <p:txBody>
          <a:bodyPr vert="horz" lIns="91440" tIns="45720" rIns="91440" bIns="45720" rtlCol="0" anchor="b">
            <a:normAutofit/>
          </a:bodyPr>
          <a:lstStyle/>
          <a:p>
            <a:r>
              <a:rPr lang="en-US" altLang="zh-CN" sz="5400" b="1" dirty="0"/>
              <a:t>Dataset Introduction</a:t>
            </a:r>
            <a:endParaRPr lang="zh-CN" altLang="en-US" sz="5400" b="1" dirty="0"/>
          </a:p>
        </p:txBody>
      </p:sp>
      <p:pic>
        <p:nvPicPr>
          <p:cNvPr id="3" name="图片 2"/>
          <p:cNvPicPr>
            <a:picLocks noChangeAspect="1"/>
          </p:cNvPicPr>
          <p:nvPr/>
        </p:nvPicPr>
        <p:blipFill>
          <a:blip r:embed="rId1"/>
          <a:stretch>
            <a:fillRect/>
          </a:stretch>
        </p:blipFill>
        <p:spPr>
          <a:xfrm>
            <a:off x="1255643" y="1763743"/>
            <a:ext cx="5073238" cy="1748965"/>
          </a:xfrm>
          <a:prstGeom prst="rect">
            <a:avLst/>
          </a:prstGeom>
        </p:spPr>
      </p:pic>
      <p:pic>
        <p:nvPicPr>
          <p:cNvPr id="5" name="图片 4"/>
          <p:cNvPicPr>
            <a:picLocks noChangeAspect="1"/>
          </p:cNvPicPr>
          <p:nvPr/>
        </p:nvPicPr>
        <p:blipFill>
          <a:blip r:embed="rId2"/>
          <a:stretch>
            <a:fillRect/>
          </a:stretch>
        </p:blipFill>
        <p:spPr>
          <a:xfrm>
            <a:off x="1166778" y="3553210"/>
            <a:ext cx="9702800" cy="2692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6778" y="388925"/>
            <a:ext cx="6369382" cy="1325563"/>
          </a:xfrm>
        </p:spPr>
        <p:txBody>
          <a:bodyPr vert="horz" lIns="91440" tIns="45720" rIns="91440" bIns="45720" rtlCol="0" anchor="b">
            <a:normAutofit/>
          </a:bodyPr>
          <a:lstStyle/>
          <a:p>
            <a:r>
              <a:rPr lang="en-US" altLang="zh-CN" sz="5400" b="1" dirty="0"/>
              <a:t>Dataset Introduction</a:t>
            </a:r>
            <a:endParaRPr lang="zh-CN" altLang="en-US" sz="5400" b="1" dirty="0"/>
          </a:p>
        </p:txBody>
      </p:sp>
      <p:sp>
        <p:nvSpPr>
          <p:cNvPr id="4" name="文本框 3"/>
          <p:cNvSpPr txBox="1"/>
          <p:nvPr/>
        </p:nvSpPr>
        <p:spPr>
          <a:xfrm>
            <a:off x="1166778" y="1975537"/>
            <a:ext cx="8745646" cy="4493538"/>
          </a:xfrm>
          <a:prstGeom prst="rect">
            <a:avLst/>
          </a:prstGeom>
          <a:noFill/>
        </p:spPr>
        <p:txBody>
          <a:bodyPr wrap="square" rtlCol="0">
            <a:spAutoFit/>
          </a:bodyPr>
          <a:lstStyle/>
          <a:p>
            <a:pPr>
              <a:spcBef>
                <a:spcPts val="600"/>
              </a:spcBef>
              <a:spcAft>
                <a:spcPts val="600"/>
              </a:spcAft>
            </a:pPr>
            <a:r>
              <a:rPr lang="en-GB" altLang="zh-CN" sz="2900" dirty="0">
                <a:effectLst/>
              </a:rPr>
              <a:t>→ Character images based on </a:t>
            </a:r>
            <a:r>
              <a:rPr lang="en-GB" altLang="zh-CN" sz="2900" b="1" dirty="0">
                <a:effectLst/>
              </a:rPr>
              <a:t>20</a:t>
            </a:r>
            <a:r>
              <a:rPr lang="en-GB" altLang="zh-CN" sz="2900" dirty="0">
                <a:effectLst/>
              </a:rPr>
              <a:t> different fonts </a:t>
            </a:r>
            <a:endParaRPr lang="en-GB" altLang="zh-CN" sz="2900" dirty="0"/>
          </a:p>
          <a:p>
            <a:pPr>
              <a:spcBef>
                <a:spcPts val="600"/>
              </a:spcBef>
              <a:spcAft>
                <a:spcPts val="600"/>
              </a:spcAft>
            </a:pPr>
            <a:r>
              <a:rPr lang="en-GB" altLang="zh-CN" sz="2900" dirty="0">
                <a:effectLst/>
              </a:rPr>
              <a:t>→ Each letter was randomly distorted to produce a </a:t>
            </a:r>
            <a:endParaRPr lang="en-GB" altLang="zh-CN" sz="2900" dirty="0"/>
          </a:p>
          <a:p>
            <a:pPr>
              <a:spcBef>
                <a:spcPts val="600"/>
              </a:spcBef>
              <a:spcAft>
                <a:spcPts val="600"/>
              </a:spcAft>
            </a:pPr>
            <a:r>
              <a:rPr lang="en-GB" altLang="zh-CN" sz="2900" dirty="0">
                <a:effectLst/>
              </a:rPr>
              <a:t>     file of </a:t>
            </a:r>
            <a:r>
              <a:rPr lang="en-GB" altLang="zh-CN" sz="2900" b="1" dirty="0">
                <a:effectLst/>
              </a:rPr>
              <a:t>20,000</a:t>
            </a:r>
            <a:r>
              <a:rPr lang="en-GB" altLang="zh-CN" sz="2900" dirty="0">
                <a:effectLst/>
              </a:rPr>
              <a:t> unique stimuli </a:t>
            </a:r>
            <a:endParaRPr lang="en-GB" altLang="zh-CN" sz="2900" dirty="0"/>
          </a:p>
          <a:p>
            <a:pPr>
              <a:spcBef>
                <a:spcPts val="600"/>
              </a:spcBef>
              <a:spcAft>
                <a:spcPts val="600"/>
              </a:spcAft>
            </a:pPr>
            <a:r>
              <a:rPr lang="en-GB" altLang="zh-CN" sz="2900" dirty="0">
                <a:effectLst/>
              </a:rPr>
              <a:t>→ Statistical moments and edge counts, </a:t>
            </a:r>
            <a:r>
              <a:rPr lang="en-GB" altLang="zh-CN" sz="2900" b="1" dirty="0">
                <a:effectLst/>
              </a:rPr>
              <a:t>scaled</a:t>
            </a:r>
            <a:r>
              <a:rPr lang="en-GB" altLang="zh-CN" sz="2900" dirty="0">
                <a:effectLst/>
              </a:rPr>
              <a:t> to </a:t>
            </a:r>
            <a:endParaRPr lang="en-GB" altLang="zh-CN" sz="2900" dirty="0"/>
          </a:p>
          <a:p>
            <a:pPr>
              <a:spcBef>
                <a:spcPts val="600"/>
              </a:spcBef>
              <a:spcAft>
                <a:spcPts val="600"/>
              </a:spcAft>
            </a:pPr>
            <a:r>
              <a:rPr lang="en-GB" altLang="zh-CN" sz="2900" dirty="0">
                <a:effectLst/>
              </a:rPr>
              <a:t>     fit into a range of integer values from 0 through 15</a:t>
            </a:r>
            <a:endParaRPr lang="en-GB" altLang="zh-CN" sz="2900" dirty="0"/>
          </a:p>
          <a:p>
            <a:pPr>
              <a:spcBef>
                <a:spcPts val="600"/>
              </a:spcBef>
              <a:spcAft>
                <a:spcPts val="600"/>
              </a:spcAft>
            </a:pPr>
            <a:r>
              <a:rPr lang="en-GB" altLang="zh-CN" sz="2900" dirty="0">
                <a:effectLst/>
              </a:rPr>
              <a:t>→ Attributes: 16 | Target: 26 classes </a:t>
            </a:r>
            <a:endParaRPr lang="en-GB" altLang="zh-CN" sz="2900" dirty="0"/>
          </a:p>
          <a:p>
            <a:pPr>
              <a:spcBef>
                <a:spcPts val="600"/>
              </a:spcBef>
              <a:spcAft>
                <a:spcPts val="600"/>
              </a:spcAft>
            </a:pPr>
            <a:r>
              <a:rPr lang="en-GB" altLang="zh-CN" sz="2900" dirty="0">
                <a:effectLst/>
              </a:rPr>
              <a:t>→ Uniform class distribution among 26 letters. </a:t>
            </a:r>
            <a:endParaRPr lang="en-GB" altLang="zh-CN" sz="2900" dirty="0"/>
          </a:p>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4151784" y="102766"/>
            <a:ext cx="7413820" cy="6652468"/>
          </a:xfrm>
          <a:prstGeom prst="rect">
            <a:avLst/>
          </a:prstGeom>
        </p:spPr>
      </p:pic>
      <p:sp>
        <p:nvSpPr>
          <p:cNvPr id="13" name="标题 1"/>
          <p:cNvSpPr>
            <a:spLocks noGrp="1"/>
          </p:cNvSpPr>
          <p:nvPr>
            <p:ph type="title"/>
          </p:nvPr>
        </p:nvSpPr>
        <p:spPr>
          <a:xfrm>
            <a:off x="335360" y="1124744"/>
            <a:ext cx="3672408" cy="2478533"/>
          </a:xfrm>
        </p:spPr>
        <p:txBody>
          <a:bodyPr vert="horz" lIns="91440" tIns="45720" rIns="91440" bIns="45720" rtlCol="0" anchor="b">
            <a:normAutofit/>
          </a:bodyPr>
          <a:lstStyle/>
          <a:p>
            <a:r>
              <a:rPr lang="en-GB" altLang="zh-CN" sz="3800" dirty="0"/>
              <a:t>The 16 attributes give information about:</a:t>
            </a:r>
            <a:endParaRPr lang="en-GB" altLang="zh-CN" sz="3800" dirty="0"/>
          </a:p>
        </p:txBody>
      </p:sp>
      <p:sp>
        <p:nvSpPr>
          <p:cNvPr id="14" name="文本框 13"/>
          <p:cNvSpPr txBox="1"/>
          <p:nvPr/>
        </p:nvSpPr>
        <p:spPr>
          <a:xfrm>
            <a:off x="479376" y="5036983"/>
            <a:ext cx="3093406" cy="1200329"/>
          </a:xfrm>
          <a:prstGeom prst="rect">
            <a:avLst/>
          </a:prstGeom>
          <a:noFill/>
        </p:spPr>
        <p:txBody>
          <a:bodyPr wrap="square" rtlCol="0">
            <a:spAutoFit/>
          </a:bodyPr>
          <a:lstStyle/>
          <a:p>
            <a:r>
              <a:rPr lang="en-GB" altLang="zh-CN" sz="1800" i="1" dirty="0">
                <a:solidFill>
                  <a:schemeClr val="bg1"/>
                </a:solidFill>
                <a:effectLst/>
              </a:rPr>
              <a:t>Source: https://</a:t>
            </a:r>
            <a:r>
              <a:rPr lang="en-GB" altLang="zh-CN" sz="1800" i="1" dirty="0" err="1">
                <a:solidFill>
                  <a:schemeClr val="bg1"/>
                </a:solidFill>
                <a:effectLst/>
              </a:rPr>
              <a:t>archive.ics.uci.edu</a:t>
            </a:r>
            <a:r>
              <a:rPr lang="en-GB" altLang="zh-CN" sz="1800" i="1" dirty="0">
                <a:solidFill>
                  <a:schemeClr val="bg1"/>
                </a:solidFill>
                <a:effectLst/>
              </a:rPr>
              <a:t>/ml/datasets/</a:t>
            </a:r>
            <a:r>
              <a:rPr lang="en-GB" altLang="zh-CN" sz="1800" i="1" dirty="0" err="1">
                <a:solidFill>
                  <a:schemeClr val="bg1"/>
                </a:solidFill>
                <a:effectLst/>
              </a:rPr>
              <a:t>Letter+Recognition</a:t>
            </a:r>
            <a:r>
              <a:rPr lang="en-GB" altLang="zh-CN" sz="1800" i="1" dirty="0">
                <a:solidFill>
                  <a:schemeClr val="bg1"/>
                </a:solidFill>
                <a:effectLst/>
              </a:rPr>
              <a:t> </a:t>
            </a:r>
            <a:endParaRPr lang="en-GB" altLang="zh-CN" dirty="0">
              <a:solidFill>
                <a:schemeClr val="bg1"/>
              </a:solidFill>
            </a:endParaRPr>
          </a:p>
          <a:p>
            <a:endParaRPr kumimoji="1"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6778" y="976836"/>
            <a:ext cx="10515600" cy="764704"/>
          </a:xfrm>
        </p:spPr>
        <p:txBody>
          <a:bodyPr vert="horz" lIns="91440" tIns="45720" rIns="91440" bIns="45720" rtlCol="0" anchor="b">
            <a:noAutofit/>
          </a:bodyPr>
          <a:lstStyle/>
          <a:p>
            <a:r>
              <a:rPr lang="en-US" altLang="zh-CN" sz="5400" b="1" dirty="0"/>
              <a:t>Data Processing</a:t>
            </a:r>
            <a:endParaRPr lang="zh-CN" altLang="en-US" sz="5400" b="1" dirty="0"/>
          </a:p>
        </p:txBody>
      </p:sp>
      <p:sp>
        <p:nvSpPr>
          <p:cNvPr id="7" name="内容占位符 6"/>
          <p:cNvSpPr>
            <a:spLocks noGrp="1"/>
          </p:cNvSpPr>
          <p:nvPr>
            <p:ph idx="1"/>
          </p:nvPr>
        </p:nvSpPr>
        <p:spPr>
          <a:xfrm>
            <a:off x="1169026" y="1741540"/>
            <a:ext cx="10216814" cy="4567362"/>
          </a:xfrm>
        </p:spPr>
        <p:txBody>
          <a:bodyPr>
            <a:normAutofit/>
          </a:bodyPr>
          <a:lstStyle/>
          <a:p>
            <a:pPr marL="91440" lvl="1" indent="-91440">
              <a:lnSpc>
                <a:spcPct val="110000"/>
              </a:lnSpc>
              <a:spcBef>
                <a:spcPts val="1200"/>
              </a:spcBef>
              <a:spcAft>
                <a:spcPts val="200"/>
              </a:spcAft>
              <a:buSzPct val="100000"/>
              <a:buFont typeface="Arial" panose="020B0604020202090204" pitchFamily="34" charset="0"/>
              <a:buChar char="•"/>
              <a:defRPr/>
            </a:pPr>
            <a:r>
              <a:rPr lang="en-GB" altLang="zh-CN" sz="1800" b="1" dirty="0">
                <a:solidFill>
                  <a:srgbClr val="000008"/>
                </a:solidFill>
                <a:effectLst/>
              </a:rPr>
              <a:t> 1. Descriptive statistics:</a:t>
            </a:r>
            <a:endParaRPr lang="en-GB" altLang="zh-CN" sz="1800" b="1" dirty="0">
              <a:solidFill>
                <a:srgbClr val="000008"/>
              </a:solidFill>
              <a:effectLst/>
            </a:endParaRPr>
          </a:p>
          <a:p>
            <a:pPr marL="0" lvl="1" indent="0">
              <a:lnSpc>
                <a:spcPct val="110000"/>
              </a:lnSpc>
              <a:spcBef>
                <a:spcPts val="1200"/>
              </a:spcBef>
              <a:spcAft>
                <a:spcPts val="200"/>
              </a:spcAft>
              <a:buSzPct val="100000"/>
              <a:buNone/>
              <a:defRPr/>
            </a:pPr>
            <a:r>
              <a:rPr lang="en-GB" altLang="zh-CN" sz="1800" b="1" dirty="0">
                <a:solidFill>
                  <a:srgbClr val="000008"/>
                </a:solidFill>
                <a:effectLst/>
              </a:rPr>
              <a:t>  </a:t>
            </a:r>
            <a:r>
              <a:rPr lang="en-GB" altLang="zh-CN" sz="1800" dirty="0">
                <a:solidFill>
                  <a:srgbClr val="000008"/>
                </a:solidFill>
                <a:effectLst/>
              </a:rPr>
              <a:t>1) Checked the basic information of the data set</a:t>
            </a:r>
            <a:endParaRPr lang="en-GB" altLang="zh-CN" sz="1800" dirty="0">
              <a:solidFill>
                <a:srgbClr val="000008"/>
              </a:solidFill>
              <a:effectLst/>
            </a:endParaRPr>
          </a:p>
          <a:p>
            <a:pPr marL="0" lvl="1" indent="0">
              <a:lnSpc>
                <a:spcPct val="110000"/>
              </a:lnSpc>
              <a:spcBef>
                <a:spcPts val="1200"/>
              </a:spcBef>
              <a:spcAft>
                <a:spcPts val="200"/>
              </a:spcAft>
              <a:buSzPct val="100000"/>
              <a:buNone/>
              <a:defRPr/>
            </a:pPr>
            <a:r>
              <a:rPr lang="en-GB" altLang="zh-CN" sz="1800" dirty="0">
                <a:solidFill>
                  <a:srgbClr val="000008"/>
                </a:solidFill>
                <a:effectLst/>
              </a:rPr>
              <a:t>  2) Found missing values</a:t>
            </a:r>
            <a:endParaRPr lang="en-GB" altLang="zh-CN" sz="1800" b="1" dirty="0">
              <a:solidFill>
                <a:srgbClr val="000008"/>
              </a:solidFill>
              <a:effectLst/>
            </a:endParaRPr>
          </a:p>
          <a:p>
            <a:pPr marL="91440" lvl="1" indent="-91440">
              <a:lnSpc>
                <a:spcPct val="110000"/>
              </a:lnSpc>
              <a:spcBef>
                <a:spcPts val="1200"/>
              </a:spcBef>
              <a:spcAft>
                <a:spcPts val="200"/>
              </a:spcAft>
              <a:buSzPct val="100000"/>
              <a:buFont typeface="Arial" panose="020B0604020202090204" pitchFamily="34" charset="0"/>
              <a:buChar char="•"/>
              <a:defRPr/>
            </a:pPr>
            <a:r>
              <a:rPr lang="en-GB" altLang="zh-CN" b="1" dirty="0">
                <a:solidFill>
                  <a:srgbClr val="000008"/>
                </a:solidFill>
              </a:rPr>
              <a:t> 2. </a:t>
            </a:r>
            <a:r>
              <a:rPr lang="en-GB" altLang="zh-CN" sz="1800" b="1" dirty="0">
                <a:solidFill>
                  <a:srgbClr val="000008"/>
                </a:solidFill>
                <a:effectLst/>
              </a:rPr>
              <a:t>Explanatory Data Analysis (EDA):</a:t>
            </a:r>
            <a:endParaRPr lang="en-GB" altLang="zh-CN" dirty="0"/>
          </a:p>
          <a:p>
            <a:pPr marL="0" lvl="1" indent="0">
              <a:lnSpc>
                <a:spcPct val="110000"/>
              </a:lnSpc>
              <a:spcBef>
                <a:spcPts val="1200"/>
              </a:spcBef>
              <a:spcAft>
                <a:spcPts val="200"/>
              </a:spcAft>
              <a:buSzPct val="100000"/>
              <a:buNone/>
              <a:defRPr/>
            </a:pPr>
            <a:r>
              <a:rPr lang="en-GB" altLang="zh-CN" sz="1800" dirty="0">
                <a:solidFill>
                  <a:srgbClr val="000008"/>
                </a:solidFill>
                <a:effectLst/>
              </a:rPr>
              <a:t>  1) Calculated the mean of each attribute</a:t>
            </a:r>
            <a:endParaRPr lang="en-GB" altLang="zh-CN" sz="1800" dirty="0">
              <a:solidFill>
                <a:srgbClr val="000008"/>
              </a:solidFill>
              <a:effectLst/>
            </a:endParaRPr>
          </a:p>
          <a:p>
            <a:r>
              <a:rPr lang="en-GB" altLang="zh-CN" sz="1800" dirty="0">
                <a:solidFill>
                  <a:srgbClr val="000008"/>
                </a:solidFill>
                <a:effectLst/>
              </a:rPr>
              <a:t> 2) Sorted the data by attribute 'height’ and showed the top 5 records</a:t>
            </a:r>
            <a:endParaRPr lang="en-GB" altLang="zh-CN" dirty="0"/>
          </a:p>
          <a:p>
            <a:r>
              <a:rPr lang="en-GB" altLang="zh-CN" sz="1800" dirty="0">
                <a:solidFill>
                  <a:srgbClr val="000008"/>
                </a:solidFill>
                <a:effectLst/>
              </a:rPr>
              <a:t> 3) Calculated the mean of each attribute</a:t>
            </a:r>
            <a:endParaRPr lang="en-GB" altLang="zh-CN" sz="1800" dirty="0">
              <a:solidFill>
                <a:srgbClr val="000008"/>
              </a:solidFill>
              <a:effectLst/>
            </a:endParaRPr>
          </a:p>
          <a:p>
            <a:r>
              <a:rPr lang="en-GB" altLang="zh-CN" sz="1800" dirty="0">
                <a:solidFill>
                  <a:srgbClr val="000008"/>
                </a:solidFill>
                <a:effectLst/>
              </a:rPr>
              <a:t> 4) Found the attribute correlations of the data frame and showed the result in table and heatmap</a:t>
            </a:r>
            <a:endParaRPr lang="en-GB" altLang="zh-CN" sz="1800" dirty="0">
              <a:solidFill>
                <a:srgbClr val="000008"/>
              </a:solidFill>
              <a:effectLst/>
            </a:endParaRPr>
          </a:p>
          <a:p>
            <a:r>
              <a:rPr lang="en-GB" altLang="zh-CN" sz="1800" dirty="0">
                <a:solidFill>
                  <a:srgbClr val="000008"/>
                </a:solidFill>
                <a:effectLst/>
              </a:rPr>
              <a:t> 5) Used histogram to show the distribution of each variable</a:t>
            </a:r>
            <a:endParaRPr lang="en-GB" altLang="zh-CN" sz="1800" dirty="0">
              <a:solidFill>
                <a:srgbClr val="000008"/>
              </a:solidFill>
              <a:effectLst/>
            </a:endParaRPr>
          </a:p>
          <a:p>
            <a:r>
              <a:rPr lang="en-GB" altLang="zh-CN" sz="2000" dirty="0">
                <a:solidFill>
                  <a:srgbClr val="000008"/>
                </a:solidFill>
                <a:effectLst/>
              </a:rPr>
              <a:t> 6) </a:t>
            </a:r>
            <a:r>
              <a:rPr lang="en-GB" altLang="zh-CN" sz="1800" dirty="0">
                <a:solidFill>
                  <a:srgbClr val="000008"/>
                </a:solidFill>
              </a:rPr>
              <a:t>M</a:t>
            </a:r>
            <a:r>
              <a:rPr lang="en-GB" altLang="zh-CN" sz="1800" dirty="0">
                <a:solidFill>
                  <a:srgbClr val="000008"/>
                </a:solidFill>
                <a:effectLst/>
              </a:rPr>
              <a:t>ade 3 bar plots to show the attribute ‘</a:t>
            </a:r>
            <a:r>
              <a:rPr lang="en-GB" altLang="zh-CN" sz="1800" dirty="0" err="1">
                <a:solidFill>
                  <a:srgbClr val="000008"/>
                </a:solidFill>
                <a:effectLst/>
              </a:rPr>
              <a:t>xbox</a:t>
            </a:r>
            <a:r>
              <a:rPr lang="en-GB" altLang="zh-CN" sz="1800" dirty="0">
                <a:solidFill>
                  <a:srgbClr val="000008"/>
                </a:solidFill>
                <a:effectLst/>
              </a:rPr>
              <a:t>’, ‘height’, and ‘</a:t>
            </a:r>
            <a:r>
              <a:rPr lang="en-GB" altLang="zh-CN" sz="1800" dirty="0" err="1">
                <a:solidFill>
                  <a:srgbClr val="000008"/>
                </a:solidFill>
                <a:effectLst/>
              </a:rPr>
              <a:t>xybar</a:t>
            </a:r>
            <a:r>
              <a:rPr lang="en-GB" altLang="zh-CN" sz="1800" dirty="0">
                <a:solidFill>
                  <a:srgbClr val="000008"/>
                </a:solidFill>
                <a:effectLst/>
              </a:rPr>
              <a:t>’ of letter a - z</a:t>
            </a:r>
            <a:endParaRPr lang="en-GB" altLang="zh-CN" dirty="0"/>
          </a:p>
          <a:p>
            <a:endParaRPr lang="en-GB" altLang="zh-CN" dirty="0"/>
          </a:p>
          <a:p>
            <a:pPr marL="0" lvl="1" indent="0">
              <a:lnSpc>
                <a:spcPct val="110000"/>
              </a:lnSpc>
              <a:spcBef>
                <a:spcPts val="1200"/>
              </a:spcBef>
              <a:spcAft>
                <a:spcPts val="200"/>
              </a:spcAft>
              <a:buSzPct val="100000"/>
              <a:buNone/>
              <a:defRPr/>
            </a:pPr>
            <a:endParaRPr lang="en-GB" altLang="zh-CN" sz="1800" b="1" dirty="0">
              <a:solidFill>
                <a:srgbClr val="000008"/>
              </a:solidFill>
              <a:effectLst/>
              <a:latin typeface="TimesNewRomanPS-BoldMT" panose="02020603050405020304"/>
            </a:endParaRPr>
          </a:p>
          <a:p>
            <a:pPr marL="0" lvl="1" indent="0">
              <a:lnSpc>
                <a:spcPct val="110000"/>
              </a:lnSpc>
              <a:spcBef>
                <a:spcPts val="1200"/>
              </a:spcBef>
              <a:spcAft>
                <a:spcPts val="200"/>
              </a:spcAft>
              <a:buSzPct val="100000"/>
              <a:buNone/>
              <a:defRPr/>
            </a:pPr>
            <a:endParaRPr lang="en-GB" altLang="zh-CN" sz="1800" b="1" dirty="0">
              <a:solidFill>
                <a:srgbClr val="000008"/>
              </a:solidFill>
              <a:effectLst/>
              <a:latin typeface="TimesNewRomanPS-BoldMT" panose="02020603050405020304"/>
            </a:endParaRPr>
          </a:p>
          <a:p>
            <a:pPr marL="91440" lvl="1" indent="-91440">
              <a:lnSpc>
                <a:spcPct val="110000"/>
              </a:lnSpc>
              <a:spcBef>
                <a:spcPts val="1200"/>
              </a:spcBef>
              <a:spcAft>
                <a:spcPts val="200"/>
              </a:spcAft>
              <a:buSzPct val="100000"/>
              <a:buFont typeface="Arial" panose="020B0604020202090204" pitchFamily="34" charset="0"/>
              <a:buChar char="•"/>
              <a:defRPr/>
            </a:pPr>
            <a:endParaRPr lang="en-GB" altLang="zh-CN" sz="1800" b="1" dirty="0">
              <a:solidFill>
                <a:srgbClr val="000008"/>
              </a:solidFill>
              <a:effectLst/>
              <a:latin typeface="TimesNewRomanPS-BoldMT" panose="02020603050405020304"/>
            </a:endParaRPr>
          </a:p>
          <a:p>
            <a:pPr marL="0" lvl="1" indent="0">
              <a:lnSpc>
                <a:spcPct val="110000"/>
              </a:lnSpc>
              <a:spcBef>
                <a:spcPts val="1200"/>
              </a:spcBef>
              <a:spcAft>
                <a:spcPts val="200"/>
              </a:spcAft>
              <a:buSzPct val="100000"/>
              <a:buNone/>
              <a:defRPr/>
            </a:pPr>
            <a:endParaRPr lang="en-GB" altLang="zh-CN" dirty="0"/>
          </a:p>
          <a:p>
            <a:pPr marL="91440" lvl="1" indent="-91440">
              <a:lnSpc>
                <a:spcPct val="110000"/>
              </a:lnSpc>
              <a:spcBef>
                <a:spcPts val="1200"/>
              </a:spcBef>
              <a:spcAft>
                <a:spcPts val="200"/>
              </a:spcAft>
              <a:buSzPct val="100000"/>
              <a:buFont typeface="Arial" panose="020B0604020202090204" pitchFamily="34" charset="0"/>
              <a:buChar char="•"/>
              <a:defRPr/>
            </a:pPr>
            <a:endParaRPr lang="en-GB" altLang="zh-CN" sz="1800" b="1" dirty="0">
              <a:solidFill>
                <a:srgbClr val="000008"/>
              </a:solidFill>
              <a:effectLst/>
              <a:latin typeface="TimesNewRomanPS-BoldMT" panose="02020603050405020304"/>
            </a:endParaRPr>
          </a:p>
          <a:p>
            <a:pPr marL="0" lvl="1" indent="0">
              <a:lnSpc>
                <a:spcPct val="110000"/>
              </a:lnSpc>
              <a:spcBef>
                <a:spcPts val="1200"/>
              </a:spcBef>
              <a:spcAft>
                <a:spcPts val="200"/>
              </a:spcAft>
              <a:buSzPct val="100000"/>
              <a:buNone/>
              <a:defRPr/>
            </a:pPr>
            <a:endParaRPr lang="en-GB" altLang="zh-CN" sz="2800" dirty="0"/>
          </a:p>
          <a:p>
            <a:pPr marL="91440" lvl="1" indent="-91440">
              <a:lnSpc>
                <a:spcPct val="110000"/>
              </a:lnSpc>
              <a:spcBef>
                <a:spcPts val="1200"/>
              </a:spcBef>
              <a:spcAft>
                <a:spcPts val="200"/>
              </a:spcAft>
              <a:buSzPct val="100000"/>
              <a:buFont typeface="Arial" panose="020B0604020202090204" pitchFamily="34" charset="0"/>
              <a:buChar char="•"/>
              <a:defRPr/>
            </a:pP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6778" y="976836"/>
            <a:ext cx="10515600" cy="764704"/>
          </a:xfrm>
        </p:spPr>
        <p:txBody>
          <a:bodyPr vert="horz" lIns="91440" tIns="45720" rIns="91440" bIns="45720" rtlCol="0" anchor="b">
            <a:noAutofit/>
          </a:bodyPr>
          <a:lstStyle/>
          <a:p>
            <a:r>
              <a:rPr lang="en-US" altLang="zh-CN" sz="5400" b="1" dirty="0"/>
              <a:t>Data Processing</a:t>
            </a:r>
            <a:endParaRPr lang="zh-CN" altLang="en-US" sz="5400" b="1" dirty="0"/>
          </a:p>
        </p:txBody>
      </p:sp>
      <p:sp>
        <p:nvSpPr>
          <p:cNvPr id="7" name="内容占位符 6"/>
          <p:cNvSpPr>
            <a:spLocks noGrp="1"/>
          </p:cNvSpPr>
          <p:nvPr>
            <p:ph idx="1"/>
          </p:nvPr>
        </p:nvSpPr>
        <p:spPr>
          <a:xfrm>
            <a:off x="1189276" y="1862034"/>
            <a:ext cx="10216814" cy="4567362"/>
          </a:xfrm>
        </p:spPr>
        <p:txBody>
          <a:bodyPr>
            <a:normAutofit/>
          </a:bodyPr>
          <a:lstStyle/>
          <a:p>
            <a:pPr marL="91440" lvl="1" indent="-91440">
              <a:lnSpc>
                <a:spcPct val="110000"/>
              </a:lnSpc>
              <a:spcBef>
                <a:spcPts val="1200"/>
              </a:spcBef>
              <a:spcAft>
                <a:spcPts val="200"/>
              </a:spcAft>
              <a:buSzPct val="100000"/>
              <a:buFont typeface="Arial" panose="020B0604020202090204" pitchFamily="34" charset="0"/>
              <a:buChar char="•"/>
              <a:defRPr/>
            </a:pPr>
            <a:r>
              <a:rPr lang="en-GB" altLang="zh-CN" b="1" dirty="0">
                <a:solidFill>
                  <a:srgbClr val="000008"/>
                </a:solidFill>
              </a:rPr>
              <a:t> 3. </a:t>
            </a:r>
            <a:r>
              <a:rPr lang="en-GB" altLang="zh-CN" sz="1800" b="1" dirty="0">
                <a:solidFill>
                  <a:srgbClr val="000008"/>
                </a:solidFill>
                <a:effectLst/>
              </a:rPr>
              <a:t>Feature engineering</a:t>
            </a:r>
            <a:endParaRPr lang="en-GB" altLang="zh-CN" b="1" dirty="0">
              <a:solidFill>
                <a:srgbClr val="000008"/>
              </a:solidFill>
            </a:endParaRPr>
          </a:p>
          <a:p>
            <a:r>
              <a:rPr lang="en-GB" altLang="zh-CN" sz="1800" dirty="0">
                <a:solidFill>
                  <a:srgbClr val="000008"/>
                </a:solidFill>
                <a:effectLst/>
              </a:rPr>
              <a:t>  1) Before apply Machine Learning methods, I used number 1-26 to replace the letter from A-Z.</a:t>
            </a:r>
            <a:endParaRPr lang="en-GB" altLang="zh-CN" sz="1800" dirty="0">
              <a:solidFill>
                <a:srgbClr val="000008"/>
              </a:solidFill>
              <a:effectLst/>
            </a:endParaRPr>
          </a:p>
          <a:p>
            <a:pPr marL="0" lvl="1" indent="0">
              <a:lnSpc>
                <a:spcPct val="110000"/>
              </a:lnSpc>
              <a:spcBef>
                <a:spcPts val="1200"/>
              </a:spcBef>
              <a:spcAft>
                <a:spcPts val="200"/>
              </a:spcAft>
              <a:buSzPct val="100000"/>
              <a:buNone/>
              <a:defRPr/>
            </a:pPr>
            <a:r>
              <a:rPr lang="en-GB" altLang="zh-CN" sz="1800" dirty="0">
                <a:solidFill>
                  <a:srgbClr val="000008"/>
                </a:solidFill>
                <a:effectLst/>
              </a:rPr>
              <a:t>    2) Take a look at the outliers</a:t>
            </a:r>
            <a:endParaRPr lang="en-GB" altLang="zh-CN" dirty="0"/>
          </a:p>
          <a:p>
            <a:pPr marL="0" lvl="1" indent="0">
              <a:lnSpc>
                <a:spcPct val="110000"/>
              </a:lnSpc>
              <a:spcBef>
                <a:spcPts val="1200"/>
              </a:spcBef>
              <a:spcAft>
                <a:spcPts val="200"/>
              </a:spcAft>
              <a:buSzPct val="100000"/>
              <a:buNone/>
              <a:defRPr/>
            </a:pPr>
            <a:endParaRPr lang="en-GB" altLang="zh-CN" sz="1800" b="1" dirty="0">
              <a:solidFill>
                <a:srgbClr val="000008"/>
              </a:solidFill>
              <a:effectLst/>
              <a:latin typeface="TimesNewRomanPS-BoldMT" panose="02020603050405020304"/>
            </a:endParaRPr>
          </a:p>
          <a:p>
            <a:pPr marL="91440" lvl="1" indent="-91440">
              <a:lnSpc>
                <a:spcPct val="110000"/>
              </a:lnSpc>
              <a:spcBef>
                <a:spcPts val="1200"/>
              </a:spcBef>
              <a:spcAft>
                <a:spcPts val="200"/>
              </a:spcAft>
              <a:buSzPct val="100000"/>
              <a:buFont typeface="Arial" panose="020B0604020202090204" pitchFamily="34" charset="0"/>
              <a:buChar char="•"/>
              <a:defRPr/>
            </a:pPr>
            <a:endParaRPr lang="en-GB" altLang="zh-CN" sz="1800" b="1" dirty="0">
              <a:solidFill>
                <a:srgbClr val="000008"/>
              </a:solidFill>
              <a:effectLst/>
              <a:latin typeface="TimesNewRomanPS-BoldMT" panose="02020603050405020304"/>
            </a:endParaRPr>
          </a:p>
          <a:p>
            <a:pPr marL="0" lvl="1" indent="0">
              <a:lnSpc>
                <a:spcPct val="110000"/>
              </a:lnSpc>
              <a:spcBef>
                <a:spcPts val="1200"/>
              </a:spcBef>
              <a:spcAft>
                <a:spcPts val="200"/>
              </a:spcAft>
              <a:buSzPct val="100000"/>
              <a:buNone/>
              <a:defRPr/>
            </a:pPr>
            <a:endParaRPr lang="en-GB" altLang="zh-CN" dirty="0"/>
          </a:p>
          <a:p>
            <a:pPr marL="91440" lvl="1" indent="-91440">
              <a:lnSpc>
                <a:spcPct val="110000"/>
              </a:lnSpc>
              <a:spcBef>
                <a:spcPts val="1200"/>
              </a:spcBef>
              <a:spcAft>
                <a:spcPts val="200"/>
              </a:spcAft>
              <a:buSzPct val="100000"/>
              <a:buFont typeface="Arial" panose="020B0604020202090204" pitchFamily="34" charset="0"/>
              <a:buChar char="•"/>
              <a:defRPr/>
            </a:pPr>
            <a:endParaRPr lang="en-GB" altLang="zh-CN" sz="1800" b="1" dirty="0">
              <a:solidFill>
                <a:srgbClr val="000008"/>
              </a:solidFill>
              <a:effectLst/>
              <a:latin typeface="TimesNewRomanPS-BoldMT" panose="02020603050405020304"/>
            </a:endParaRPr>
          </a:p>
          <a:p>
            <a:pPr marL="0" lvl="1" indent="0">
              <a:lnSpc>
                <a:spcPct val="110000"/>
              </a:lnSpc>
              <a:spcBef>
                <a:spcPts val="1200"/>
              </a:spcBef>
              <a:spcAft>
                <a:spcPts val="200"/>
              </a:spcAft>
              <a:buSzPct val="100000"/>
              <a:buNone/>
              <a:defRPr/>
            </a:pPr>
            <a:endParaRPr lang="en-GB" altLang="zh-CN" sz="2800" dirty="0"/>
          </a:p>
          <a:p>
            <a:pPr marL="91440" lvl="1" indent="-91440">
              <a:lnSpc>
                <a:spcPct val="110000"/>
              </a:lnSpc>
              <a:spcBef>
                <a:spcPts val="1200"/>
              </a:spcBef>
              <a:spcAft>
                <a:spcPts val="200"/>
              </a:spcAft>
              <a:buSzPct val="100000"/>
              <a:buFont typeface="Arial" panose="020B0604020202090204" pitchFamily="34" charset="0"/>
              <a:buChar char="•"/>
              <a:defRPr/>
            </a:pPr>
            <a:endParaRPr lang="en-US" altLang="zh-CN" sz="2800" dirty="0"/>
          </a:p>
        </p:txBody>
      </p:sp>
      <p:pic>
        <p:nvPicPr>
          <p:cNvPr id="3" name="图片 2"/>
          <p:cNvPicPr>
            <a:picLocks noChangeAspect="1"/>
          </p:cNvPicPr>
          <p:nvPr/>
        </p:nvPicPr>
        <p:blipFill>
          <a:blip r:embed="rId1"/>
          <a:stretch>
            <a:fillRect/>
          </a:stretch>
        </p:blipFill>
        <p:spPr>
          <a:xfrm>
            <a:off x="6659610" y="2921706"/>
            <a:ext cx="4343114" cy="3145683"/>
          </a:xfrm>
          <a:prstGeom prst="rect">
            <a:avLst/>
          </a:prstGeom>
        </p:spPr>
      </p:pic>
      <p:pic>
        <p:nvPicPr>
          <p:cNvPr id="4" name="图片 3"/>
          <p:cNvPicPr>
            <a:picLocks noChangeAspect="1"/>
          </p:cNvPicPr>
          <p:nvPr/>
        </p:nvPicPr>
        <p:blipFill>
          <a:blip r:embed="rId2"/>
          <a:stretch>
            <a:fillRect/>
          </a:stretch>
        </p:blipFill>
        <p:spPr>
          <a:xfrm>
            <a:off x="911424" y="3374211"/>
            <a:ext cx="5748186" cy="26681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6778" y="976836"/>
            <a:ext cx="10515600" cy="764704"/>
          </a:xfrm>
        </p:spPr>
        <p:txBody>
          <a:bodyPr vert="horz" lIns="91440" tIns="45720" rIns="91440" bIns="45720" rtlCol="0" anchor="b">
            <a:noAutofit/>
          </a:bodyPr>
          <a:lstStyle/>
          <a:p>
            <a:r>
              <a:rPr lang="en-US" altLang="zh-CN" sz="5400" b="1" dirty="0"/>
              <a:t>Data Processing</a:t>
            </a:r>
            <a:endParaRPr lang="zh-CN" altLang="en-US" sz="5400" b="1" dirty="0"/>
          </a:p>
        </p:txBody>
      </p:sp>
      <p:sp>
        <p:nvSpPr>
          <p:cNvPr id="7" name="内容占位符 6"/>
          <p:cNvSpPr>
            <a:spLocks noGrp="1"/>
          </p:cNvSpPr>
          <p:nvPr>
            <p:ph idx="1"/>
          </p:nvPr>
        </p:nvSpPr>
        <p:spPr>
          <a:xfrm>
            <a:off x="1189276" y="1862034"/>
            <a:ext cx="10379332" cy="4663310"/>
          </a:xfrm>
        </p:spPr>
        <p:txBody>
          <a:bodyPr>
            <a:normAutofit/>
          </a:bodyPr>
          <a:lstStyle/>
          <a:p>
            <a:pPr marL="91440" lvl="1" indent="-91440">
              <a:lnSpc>
                <a:spcPct val="110000"/>
              </a:lnSpc>
              <a:spcBef>
                <a:spcPts val="1200"/>
              </a:spcBef>
              <a:spcAft>
                <a:spcPts val="200"/>
              </a:spcAft>
              <a:buSzPct val="100000"/>
              <a:buFont typeface="Arial" panose="020B0604020202090204" pitchFamily="34" charset="0"/>
              <a:buChar char="•"/>
              <a:defRPr/>
            </a:pPr>
            <a:r>
              <a:rPr lang="en-GB" altLang="zh-CN" b="1" dirty="0">
                <a:solidFill>
                  <a:srgbClr val="000008"/>
                </a:solidFill>
                <a:latin typeface="TimesNewRomanPS-BoldMT" panose="02020603050405020304"/>
              </a:rPr>
              <a:t> 4. F</a:t>
            </a:r>
            <a:r>
              <a:rPr lang="en-GB" altLang="zh-CN" sz="1800" b="1" dirty="0">
                <a:solidFill>
                  <a:srgbClr val="000008"/>
                </a:solidFill>
                <a:effectLst/>
                <a:latin typeface="TimesNewRomanPS-BoldMT" panose="02020603050405020304"/>
              </a:rPr>
              <a:t>eature selection</a:t>
            </a:r>
            <a:endParaRPr lang="en-GB" altLang="zh-CN" sz="1800" b="1" dirty="0">
              <a:solidFill>
                <a:srgbClr val="000008"/>
              </a:solidFill>
              <a:effectLst/>
              <a:latin typeface="TimesNewRomanPS-BoldMT" panose="02020603050405020304"/>
            </a:endParaRPr>
          </a:p>
          <a:p>
            <a:r>
              <a:rPr lang="en-GB" altLang="zh-CN" sz="1800" dirty="0">
                <a:solidFill>
                  <a:srgbClr val="000008"/>
                </a:solidFill>
                <a:effectLst/>
                <a:latin typeface="TimesNewRomanPSMT" panose="02020603050405020304"/>
              </a:rPr>
              <a:t>Multicollinearity, Correlation analysis, Backward Elimination, Forward feature selection, and Lasso regression </a:t>
            </a:r>
            <a:endParaRPr lang="en-GB" altLang="zh-CN" sz="1800" dirty="0">
              <a:solidFill>
                <a:srgbClr val="000008"/>
              </a:solidFill>
              <a:effectLst/>
              <a:latin typeface="TimesNewRomanPSMT" panose="02020603050405020304"/>
            </a:endParaRPr>
          </a:p>
          <a:p>
            <a:pPr marL="0" lvl="1" indent="0">
              <a:lnSpc>
                <a:spcPct val="110000"/>
              </a:lnSpc>
              <a:spcBef>
                <a:spcPts val="1200"/>
              </a:spcBef>
              <a:spcAft>
                <a:spcPts val="200"/>
              </a:spcAft>
              <a:buSzPct val="100000"/>
              <a:buNone/>
              <a:defRPr/>
            </a:pPr>
            <a:endParaRPr lang="en-GB" altLang="zh-CN" sz="1800" b="1" dirty="0">
              <a:solidFill>
                <a:srgbClr val="000008"/>
              </a:solidFill>
              <a:effectLst/>
              <a:latin typeface="TimesNewRomanPS-BoldMT" panose="02020603050405020304"/>
            </a:endParaRPr>
          </a:p>
          <a:p>
            <a:pPr marL="91440" lvl="1" indent="-91440">
              <a:lnSpc>
                <a:spcPct val="110000"/>
              </a:lnSpc>
              <a:spcBef>
                <a:spcPts val="1200"/>
              </a:spcBef>
              <a:spcAft>
                <a:spcPts val="200"/>
              </a:spcAft>
              <a:buSzPct val="100000"/>
              <a:buFont typeface="Arial" panose="020B0604020202090204" pitchFamily="34" charset="0"/>
              <a:buChar char="•"/>
              <a:defRPr/>
            </a:pPr>
            <a:endParaRPr lang="en-GB" altLang="zh-CN" sz="1800" b="1" dirty="0">
              <a:solidFill>
                <a:srgbClr val="000008"/>
              </a:solidFill>
              <a:effectLst/>
              <a:latin typeface="TimesNewRomanPS-BoldMT" panose="02020603050405020304"/>
            </a:endParaRPr>
          </a:p>
          <a:p>
            <a:pPr marL="0" lvl="1" indent="0">
              <a:lnSpc>
                <a:spcPct val="110000"/>
              </a:lnSpc>
              <a:spcBef>
                <a:spcPts val="1200"/>
              </a:spcBef>
              <a:spcAft>
                <a:spcPts val="200"/>
              </a:spcAft>
              <a:buSzPct val="100000"/>
              <a:buNone/>
              <a:defRPr/>
            </a:pPr>
            <a:endParaRPr lang="en-GB" altLang="zh-CN" dirty="0"/>
          </a:p>
          <a:p>
            <a:pPr marL="91440" lvl="1" indent="-91440">
              <a:lnSpc>
                <a:spcPct val="110000"/>
              </a:lnSpc>
              <a:spcBef>
                <a:spcPts val="1200"/>
              </a:spcBef>
              <a:spcAft>
                <a:spcPts val="200"/>
              </a:spcAft>
              <a:buSzPct val="100000"/>
              <a:buFont typeface="Arial" panose="020B0604020202090204" pitchFamily="34" charset="0"/>
              <a:buChar char="•"/>
              <a:defRPr/>
            </a:pPr>
            <a:endParaRPr lang="en-GB" altLang="zh-CN" sz="1800" b="1" dirty="0">
              <a:solidFill>
                <a:srgbClr val="000008"/>
              </a:solidFill>
              <a:effectLst/>
              <a:latin typeface="TimesNewRomanPS-BoldMT" panose="02020603050405020304"/>
            </a:endParaRPr>
          </a:p>
          <a:p>
            <a:pPr marL="0" lvl="1" indent="0">
              <a:lnSpc>
                <a:spcPct val="110000"/>
              </a:lnSpc>
              <a:spcBef>
                <a:spcPts val="1200"/>
              </a:spcBef>
              <a:spcAft>
                <a:spcPts val="200"/>
              </a:spcAft>
              <a:buSzPct val="100000"/>
              <a:buNone/>
              <a:defRPr/>
            </a:pPr>
            <a:endParaRPr lang="en-GB" altLang="zh-CN" sz="2800" dirty="0"/>
          </a:p>
          <a:p>
            <a:pPr marL="91440" lvl="1" indent="-91440">
              <a:lnSpc>
                <a:spcPct val="110000"/>
              </a:lnSpc>
              <a:spcBef>
                <a:spcPts val="1200"/>
              </a:spcBef>
              <a:spcAft>
                <a:spcPts val="200"/>
              </a:spcAft>
              <a:buSzPct val="100000"/>
              <a:buFont typeface="Arial" panose="020B0604020202090204" pitchFamily="34" charset="0"/>
              <a:buChar char="•"/>
              <a:defRPr/>
            </a:pPr>
            <a:endParaRPr lang="en-US" altLang="zh-CN" sz="2800" dirty="0"/>
          </a:p>
        </p:txBody>
      </p:sp>
      <p:pic>
        <p:nvPicPr>
          <p:cNvPr id="3" name="图片 2"/>
          <p:cNvPicPr>
            <a:picLocks noChangeAspect="1"/>
          </p:cNvPicPr>
          <p:nvPr/>
        </p:nvPicPr>
        <p:blipFill>
          <a:blip r:embed="rId1"/>
          <a:stretch>
            <a:fillRect/>
          </a:stretch>
        </p:blipFill>
        <p:spPr>
          <a:xfrm>
            <a:off x="411198" y="2698013"/>
            <a:ext cx="2459235" cy="3384376"/>
          </a:xfrm>
          <a:prstGeom prst="rect">
            <a:avLst/>
          </a:prstGeom>
        </p:spPr>
      </p:pic>
      <p:pic>
        <p:nvPicPr>
          <p:cNvPr id="4" name="图片 3"/>
          <p:cNvPicPr>
            <a:picLocks noChangeAspect="1"/>
          </p:cNvPicPr>
          <p:nvPr/>
        </p:nvPicPr>
        <p:blipFill>
          <a:blip r:embed="rId2"/>
          <a:stretch>
            <a:fillRect/>
          </a:stretch>
        </p:blipFill>
        <p:spPr>
          <a:xfrm>
            <a:off x="2783632" y="2718900"/>
            <a:ext cx="4684120" cy="3530061"/>
          </a:xfrm>
          <a:prstGeom prst="rect">
            <a:avLst/>
          </a:prstGeom>
        </p:spPr>
      </p:pic>
      <p:pic>
        <p:nvPicPr>
          <p:cNvPr id="5" name="图片 4"/>
          <p:cNvPicPr>
            <a:picLocks noChangeAspect="1"/>
          </p:cNvPicPr>
          <p:nvPr/>
        </p:nvPicPr>
        <p:blipFill rotWithShape="1">
          <a:blip r:embed="rId3"/>
          <a:srcRect r="6897"/>
          <a:stretch>
            <a:fillRect/>
          </a:stretch>
        </p:blipFill>
        <p:spPr>
          <a:xfrm>
            <a:off x="7467752" y="2718900"/>
            <a:ext cx="4602314" cy="320685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{0850921E-D7A4-0C4D-AD97-98BA48C21808}tf10001067</Template>
  <TotalTime>0</TotalTime>
  <Words>10644</Words>
  <Application>WPS 文字</Application>
  <PresentationFormat>宽屏</PresentationFormat>
  <Paragraphs>243</Paragraphs>
  <Slides>25</Slides>
  <Notes>23</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25</vt:i4>
      </vt:variant>
    </vt:vector>
  </HeadingPairs>
  <TitlesOfParts>
    <vt:vector size="46" baseType="lpstr">
      <vt:lpstr>Arial</vt:lpstr>
      <vt:lpstr>方正书宋_GBK</vt:lpstr>
      <vt:lpstr>Wingdings</vt:lpstr>
      <vt:lpstr>Calibri</vt:lpstr>
      <vt:lpstr>Helvetica Neue</vt:lpstr>
      <vt:lpstr>Times New Roman</vt:lpstr>
      <vt:lpstr>等线</vt:lpstr>
      <vt:lpstr>TimesNewRomanPS-BoldMT</vt:lpstr>
      <vt:lpstr>TimesNewRomanPSMT</vt:lpstr>
      <vt:lpstr>宋体</vt:lpstr>
      <vt:lpstr>汉仪书宋二KW</vt:lpstr>
      <vt:lpstr>Times New Roman Regular</vt:lpstr>
      <vt:lpstr>Calibri Light</vt:lpstr>
      <vt:lpstr>微软雅黑</vt:lpstr>
      <vt:lpstr>汉仪旗黑</vt:lpstr>
      <vt:lpstr>宋体</vt:lpstr>
      <vt:lpstr>Arial Unicode MS</vt:lpstr>
      <vt:lpstr>Wingdings</vt:lpstr>
      <vt:lpstr>宋体-简</vt:lpstr>
      <vt:lpstr>汉仪中等线KW</vt:lpstr>
      <vt:lpstr>回顾</vt:lpstr>
      <vt:lpstr>PowerPoint 演示文稿</vt:lpstr>
      <vt:lpstr>Overall</vt:lpstr>
      <vt:lpstr>Problem Statement</vt:lpstr>
      <vt:lpstr>Dataset Introduction</vt:lpstr>
      <vt:lpstr>Dataset Introduction</vt:lpstr>
      <vt:lpstr>The 16 attributes give information about:</vt:lpstr>
      <vt:lpstr>Data Processing</vt:lpstr>
      <vt:lpstr>Data Processing</vt:lpstr>
      <vt:lpstr>Data Processing</vt:lpstr>
      <vt:lpstr>Modeling and Model Evaluation</vt:lpstr>
      <vt:lpstr>Modeling and Model Evaluation</vt:lpstr>
      <vt:lpstr>Modeling and Model Evaluation</vt:lpstr>
      <vt:lpstr>Modeling and Model Evaluation</vt:lpstr>
      <vt:lpstr>Modeling and Model Evaluation</vt:lpstr>
      <vt:lpstr>Modeling and Model Evaluation</vt:lpstr>
      <vt:lpstr>Modeling and Model Evaluation</vt:lpstr>
      <vt:lpstr>Modeling and Model Evaluation</vt:lpstr>
      <vt:lpstr>Modeling and Model Evaluation</vt:lpstr>
      <vt:lpstr>Modeling and Model Evaluation</vt:lpstr>
      <vt:lpstr>Modeling and Model Evaluation</vt:lpstr>
      <vt:lpstr>Modeling and Model Evaluation</vt:lpstr>
      <vt:lpstr>Modeling and Model Evaluation</vt:lpstr>
      <vt:lpstr>Modeling and Model Evaluation</vt:lpstr>
      <vt:lpstr>Conclusion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Ethics Case </dc:title>
  <dc:creator/>
  <cp:lastModifiedBy>liqi</cp:lastModifiedBy>
  <cp:revision>33</cp:revision>
  <dcterms:created xsi:type="dcterms:W3CDTF">2023-05-31T09:15:11Z</dcterms:created>
  <dcterms:modified xsi:type="dcterms:W3CDTF">2023-05-31T09:15:11Z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